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67" y="878"/>
      </p:cViewPr>
      <p:guideLst>
        <p:guide orient="horz" pos="2160"/>
        <p:guide pos="28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33264" y="620688"/>
            <a:ext cx="7677472" cy="2387600"/>
          </a:xfrm>
        </p:spPr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8 L1 Vocabulary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540568" y="188640"/>
            <a:ext cx="943304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/>
            <a:r>
              <a:rPr lang="en-US" altLang="zh-CN" sz="4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5. 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辨析动词</a:t>
            </a:r>
            <a:r>
              <a:rPr lang="en-US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fetch</a:t>
            </a:r>
            <a:r>
              <a:rPr lang="zh-CN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lang="zh-CN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bring</a:t>
            </a:r>
            <a:r>
              <a:rPr lang="zh-CN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carry</a:t>
            </a:r>
            <a:endParaRPr lang="zh-CN" altLang="zh-CN" sz="2400" b="1" u="sng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bring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作“带来</a:t>
            </a:r>
            <a:r>
              <a:rPr lang="en-US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拿来”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Next time don’t forget to bring me a copy of your work.</a:t>
            </a:r>
            <a:endParaRPr lang="zh-CN" altLang="zh-CN" sz="2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take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bring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的对语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“带去</a:t>
            </a:r>
            <a:r>
              <a:rPr lang="en-US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拿去”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Take the box away, please.</a:t>
            </a:r>
            <a:endParaRPr lang="zh-CN" altLang="zh-CN" sz="2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carry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表示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“运载</a:t>
            </a:r>
            <a:r>
              <a:rPr lang="en-US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携带”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之意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运送的方式很多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可以用车、船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也可以用手甚至用头。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This bus is licensed to carry 100 passengers.</a:t>
            </a:r>
            <a:endParaRPr lang="zh-CN" altLang="zh-CN" sz="2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fetch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则表示</a:t>
            </a:r>
            <a:r>
              <a:rPr lang="zh-CN" altLang="zh-CN" sz="32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“去拿来”“去请来”“去找来”的意思。</a:t>
            </a:r>
            <a:endParaRPr lang="zh-CN" altLang="zh-CN" sz="2400" u="sng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Please fetch me the documents in that room.</a:t>
            </a:r>
            <a:endParaRPr lang="zh-CN" altLang="zh-CN" sz="2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111" y="907127"/>
            <a:ext cx="9033856" cy="2930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Objectives: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7995" indent="-46799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able to pronounce each word correctly;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7995" indent="-46799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master the variants and main usages of key words;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7995" indent="-46799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consolidate the usages of key words.</a:t>
            </a:r>
            <a:endParaRPr lang="en-US" altLang="zh-CN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zh-CN" alt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0991" y="2764544"/>
            <a:ext cx="5774228" cy="994172"/>
          </a:xfrm>
        </p:spPr>
        <p:txBody>
          <a:bodyPr>
            <a:noAutofit/>
          </a:bodyPr>
          <a:lstStyle/>
          <a:p>
            <a:r>
              <a:rPr lang="zh-CN" altLang="en-US" sz="103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词汇变形</a:t>
            </a:r>
            <a:endParaRPr lang="zh-CN" altLang="en-US" sz="1035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-17647" y="31440"/>
            <a:ext cx="9054143" cy="69856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un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seen adj.---see v. saw pt.---seen p.pt---seeing p.pr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ice n./v. --- icy adj.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极冷的；被冰覆盖的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nonsense n.---sense n./v.---sensible adj.---sensibly adv.---</a:t>
            </a:r>
            <a:r>
              <a:rPr lang="en-US" altLang="zh-CN" sz="32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insensible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oppo.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sail vi/</a:t>
            </a:r>
            <a:r>
              <a:rPr lang="en-US" altLang="zh-CN" sz="32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---sailor n.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水手；海员；驾驶员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slip v.---sli</a:t>
            </a:r>
            <a:r>
              <a:rPr lang="en-US" altLang="zh-CN" sz="32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ed pt.---sli</a:t>
            </a:r>
            <a:r>
              <a:rPr lang="en-US" altLang="zh-CN" sz="32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ed p.pt---sli</a:t>
            </a:r>
            <a:r>
              <a:rPr lang="en-US" altLang="zh-CN" sz="32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ing p.pr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just">
              <a:buFont typeface="+mj-lt"/>
            </a:pPr>
            <a:r>
              <a:rPr lang="en-US" altLang="zh-CN" sz="3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  slipper---n.</a:t>
            </a:r>
            <a:r>
              <a:rPr lang="zh-CN" altLang="en-US" sz="32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拖鞋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dis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belief n.---belief oppo. ---believe v.---believable adj.---unbelievable </a:t>
            </a:r>
            <a:r>
              <a:rPr lang="en-US" altLang="zh-CN" sz="32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oopo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crime n.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罪行；犯罪活动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---criminal n.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罪犯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---criminate v.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定罪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fellow 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男人；家伙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follow 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跟随；接下来；遵从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clothing n.---cloth n.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布；布料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---clothe v.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提供衣服；为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穿衣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---clothes n.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衣服，服装</a:t>
            </a:r>
            <a:endParaRPr lang="zh-CN" altLang="zh-CN" sz="32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746" y="2714668"/>
            <a:ext cx="7195706" cy="994172"/>
          </a:xfrm>
        </p:spPr>
        <p:txBody>
          <a:bodyPr>
            <a:noAutofit/>
          </a:bodyPr>
          <a:lstStyle/>
          <a:p>
            <a:r>
              <a:rPr lang="zh-CN" altLang="en-US" sz="8625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重点词汇用法</a:t>
            </a:r>
            <a:endParaRPr lang="zh-CN" altLang="en-US" sz="8625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-12700" y="151179"/>
            <a:ext cx="9156700" cy="686341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514350" lvl="0" indent="-514350" algn="l">
              <a:buAutoNum type="arabicPeriod"/>
            </a:pP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stare 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vi.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凝视，盯着看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stare at </a:t>
            </a:r>
            <a:r>
              <a:rPr lang="zh-CN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盯着看，</a:t>
            </a:r>
            <a:r>
              <a:rPr lang="zh-CN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凝视 </a:t>
            </a:r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stare sb. out </a:t>
            </a:r>
            <a:r>
              <a:rPr lang="zh-CN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盯得某人转移目光</a:t>
            </a:r>
            <a:endParaRPr lang="zh-CN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266700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glance at </a:t>
            </a:r>
            <a:r>
              <a:rPr lang="zh-CN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浏览；粗略地看  </a:t>
            </a:r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266700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glare at </a:t>
            </a:r>
            <a:r>
              <a:rPr lang="zh-CN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怒视 </a:t>
            </a:r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266700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at </a:t>
            </a:r>
            <a:r>
              <a:rPr lang="zh-CN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看着 </a:t>
            </a:r>
            <a:endParaRPr lang="zh-CN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266700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 one’s eyes on </a:t>
            </a:r>
            <a:r>
              <a:rPr lang="zh-CN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盯着；凝视</a:t>
            </a:r>
            <a:endParaRPr lang="en-US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266700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one’s eyes </a:t>
            </a:r>
            <a:r>
              <a:rPr lang="en-US" altLang="zh-CN" sz="3200" u="sng" kern="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</a:t>
            </a:r>
            <a:endParaRPr lang="zh-CN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algn="l"/>
            <a:r>
              <a:rPr lang="en-US" altLang="zh-CN" sz="3200" u="sng" kern="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impolite to stare at foreign visitors in the street. </a:t>
            </a:r>
            <a:endParaRPr lang="zh-CN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algn="l"/>
            <a:endParaRPr lang="en-US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algn="l"/>
            <a:r>
              <a:rPr lang="en-US" altLang="zh-CN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must have sensed that I was looking at him. He suddenly glanced at me and said quietly, “Why are you staring at me like that?”</a:t>
            </a:r>
            <a:endParaRPr lang="zh-CN" altLang="zh-CN" sz="32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indent="-269875"/>
            <a:endParaRPr 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69875" indent="-269875"/>
            <a:endParaRPr lang="en-US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3752" y="548680"/>
            <a:ext cx="9036496" cy="5509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just"/>
            <a:r>
              <a:rPr lang="en-US" altLang="zh-CN" sz="4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blank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空白的；茫然的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（纸张上的）空白处，空格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空包弹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突然忘掉；不理睬</a:t>
            </a:r>
            <a:endParaRPr lang="en-US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just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go blank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（脑子里）突然一片空白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04165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blank face/look/expression/eyes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面无表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茫然的眼神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04165" algn="l"/>
            <a:endParaRPr lang="en-US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04165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Does your mind ever go blank and you yourself may forget</a:t>
            </a:r>
            <a:r>
              <a:rPr lang="en-US" altLang="zh-CN" sz="28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what you are doing?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04165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04165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professor could tell by Mary’s blank eyes that she didn’t understand a single word in his lecture.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indent="-269875"/>
            <a:endParaRPr 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269875" indent="-269875"/>
            <a:endParaRPr 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51520" y="260648"/>
            <a:ext cx="8978900" cy="529375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/>
            <a:r>
              <a:rPr lang="en-US" sz="5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en-US" altLang="zh-CN" sz="3600" b="1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slip</a:t>
            </a:r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v. (sli</a:t>
            </a:r>
            <a:r>
              <a:rPr lang="en-US" altLang="zh-CN" sz="36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</a:t>
            </a:r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ed; sli</a:t>
            </a:r>
            <a:r>
              <a:rPr lang="en-US" altLang="zh-CN" sz="36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</a:t>
            </a:r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ed; sli</a:t>
            </a:r>
            <a:r>
              <a:rPr lang="en-US" altLang="zh-CN" sz="36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pp</a:t>
            </a:r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ing) </a:t>
            </a:r>
            <a:r>
              <a:rPr lang="zh-CN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溜走，悄悄地走；滑到</a:t>
            </a:r>
            <a:r>
              <a:rPr lang="zh-CN" altLang="zh-CN" sz="36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zh-CN" altLang="zh-CN" sz="36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algn="l"/>
            <a:r>
              <a:rPr lang="en-US" altLang="zh-CN" sz="3600" b="1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slippery</a:t>
            </a:r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adj.</a:t>
            </a:r>
            <a:r>
              <a:rPr lang="zh-CN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滑的；狡猾的；棘手的</a:t>
            </a:r>
            <a:endParaRPr lang="zh-CN" altLang="zh-CN" sz="3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algn="l"/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slip away </a:t>
            </a:r>
            <a:r>
              <a:rPr lang="zh-CN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溜走；逃走</a:t>
            </a:r>
            <a:r>
              <a:rPr lang="zh-CN" altLang="zh-CN" sz="3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slip into </a:t>
            </a:r>
            <a:r>
              <a:rPr lang="zh-CN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溜进</a:t>
            </a:r>
            <a:endParaRPr lang="zh-CN" altLang="zh-CN" sz="3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algn="l"/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Having been given such a good chance, you couldn’t let it slip away.</a:t>
            </a:r>
            <a:endParaRPr lang="zh-CN" altLang="zh-CN" sz="3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algn="l"/>
            <a:r>
              <a:rPr lang="en-US" altLang="zh-CN" sz="36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Nobody noticed the thief slip into the house because the lights happened to go out.</a:t>
            </a:r>
            <a:endParaRPr lang="zh-CN" altLang="zh-CN" sz="36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indent="-269875"/>
            <a:endParaRPr lang="en-US" altLang="en-US" sz="32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2641" y="29208"/>
            <a:ext cx="9133205" cy="744819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/>
            <a:r>
              <a:rPr lang="en-US" sz="4400" dirty="0">
                <a:latin typeface="Times New Roman" panose="02020603050405020304" pitchFamily="18" charset="0"/>
                <a:ea typeface="宋体" panose="02010600030101010101" pitchFamily="2" charset="-122"/>
              </a:rPr>
              <a:t>4.</a:t>
            </a:r>
            <a:r>
              <a:rPr lang="en-US" sz="4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disbelief 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不信，怀疑</a:t>
            </a:r>
            <a:endParaRPr lang="zh-CN" altLang="zh-CN" sz="28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l"/>
            <a:r>
              <a:rPr lang="en-US" altLang="zh-CN" sz="28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belief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n.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信任；信心；信仰；看法；信念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beyond belief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令人难以置信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hold a firm belief……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坚信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There is a general belief that……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大家普遍认为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admire his strong belief in</a:t>
            </a:r>
            <a:r>
              <a:rPr lang="en-US" altLang="zh-CN" sz="2800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what he is doing.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 English always holds a firm belief that we all can study English well.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There is a general belief that things will soon get better.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algn="l"/>
            <a:r>
              <a:rPr lang="en-US" altLang="zh-CN" sz="2800" b="1" u="sng" kern="1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believe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相信；认为；料想；猜想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 believed to be </a:t>
            </a:r>
            <a:r>
              <a:rPr lang="en-US" altLang="zh-CN" sz="28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被认为是某事某物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believe in sb./doing </a:t>
            </a:r>
            <a:r>
              <a:rPr lang="en-US" altLang="zh-CN" sz="28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相信某人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某事存在；相信做某事有用；信任某人</a:t>
            </a:r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某物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believe it or not </a:t>
            </a:r>
            <a:r>
              <a:rPr lang="zh-CN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信不信由你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98475" indent="266700" algn="l"/>
            <a:r>
              <a:rPr lang="en-US" altLang="zh-CN" sz="2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you believe in yourself, anything is impossible.</a:t>
            </a:r>
            <a:endParaRPr lang="zh-CN" altLang="zh-CN" sz="2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69875" indent="-269875"/>
            <a:r>
              <a:rPr 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DI2MWNjMDVjZDZmZmM1N2FjN2Q2OTAzMmVhNDFhZWEifQ=="/>
  <p:tag name="KSO_WPP_MARK_KEY" val="844e7cf4-e231-45e0-a079-af85db3701ca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2380</Words>
  <Application>WPS 演示</Application>
  <PresentationFormat>全屏显示(4:3)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华文行楷</vt:lpstr>
      <vt:lpstr>Calibri</vt:lpstr>
      <vt:lpstr>微软雅黑</vt:lpstr>
      <vt:lpstr>Arial Unicode MS</vt:lpstr>
      <vt:lpstr>默认设计模板</vt:lpstr>
      <vt:lpstr>Unit 8 L1 Vocabulary</vt:lpstr>
      <vt:lpstr>PowerPoint 演示文稿</vt:lpstr>
      <vt:lpstr>词汇变形</vt:lpstr>
      <vt:lpstr>PowerPoint 演示文稿</vt:lpstr>
      <vt:lpstr>重点词汇用法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Topic Talk Vocabulary</dc:title>
  <dc:creator>sml</dc:creator>
  <cp:lastModifiedBy>Ever Never</cp:lastModifiedBy>
  <cp:revision>25</cp:revision>
  <dcterms:created xsi:type="dcterms:W3CDTF">2022-11-09T01:16:00Z</dcterms:created>
  <dcterms:modified xsi:type="dcterms:W3CDTF">2022-11-12T02:04:27Z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3EBA345509614A1880F54C341B6E4A3D</vt:lpwstr>
  </property>
</Properties>
</file>