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2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74" r:id="rId2"/>
    <p:sldId id="456" r:id="rId3"/>
    <p:sldId id="420" r:id="rId4"/>
    <p:sldId id="460" r:id="rId5"/>
    <p:sldId id="423" r:id="rId6"/>
    <p:sldId id="424" r:id="rId7"/>
    <p:sldId id="426" r:id="rId8"/>
    <p:sldId id="458" r:id="rId9"/>
    <p:sldId id="454" r:id="rId10"/>
    <p:sldId id="475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  <p:cmAuthor id="2" name="Kimi" initials="K" lastIdx="0" clrIdx="1"/>
  <p:cmAuthor id="3" name="Windows 用户" initials="W用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CE7CA-8F53-435F-8C81-27103442A241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59A85-CE74-4DAF-9007-EF5CF6792A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0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Relationship Id="rId22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D:\qq文件\712321467\Image\C2C\Image2\{75232B38-A165-1FB7-499C-2E1C792CACB5}.png"/>
          <p:cNvPicPr>
            <a:picLocks noChangeAspect="1"/>
          </p:cNvPicPr>
          <p:nvPr userDrawn="1"/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" name="标题占位符 1"/>
          <p:cNvSpPr>
            <a:spLocks noGrp="1"/>
          </p:cNvSpPr>
          <p:nvPr userDrawn="1">
            <p:custDataLst>
              <p:tags r:id="rId19"/>
            </p:custDataLst>
          </p:nvPr>
        </p:nvSpPr>
        <p:spPr>
          <a:xfrm>
            <a:off x="735400" y="735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占位符 2"/>
          <p:cNvSpPr>
            <a:spLocks noGrp="1"/>
          </p:cNvSpPr>
          <p:nvPr userDrawn="1">
            <p:custDataLst>
              <p:tags r:id="rId20"/>
            </p:custDataLst>
          </p:nvPr>
        </p:nvSpPr>
        <p:spPr>
          <a:xfrm>
            <a:off x="735400" y="1617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 userDrawn="1">
            <p:custDataLst>
              <p:tags r:id="rId21"/>
            </p:custDataLst>
          </p:nvPr>
        </p:nvSpPr>
        <p:spPr>
          <a:xfrm>
            <a:off x="7390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2022/10/31</a:t>
            </a:fld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 userDrawn="1">
            <p:custDataLst>
              <p:tags r:id="rId22"/>
            </p:custDataLst>
          </p:nvPr>
        </p:nvSpPr>
        <p:spPr>
          <a:xfrm>
            <a:off x="9004600" y="6441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  <a:ln w="60325">
            <a:noFill/>
          </a:ln>
          <a:effectLst/>
        </p:spPr>
      </p:pic>
      <p:sp>
        <p:nvSpPr>
          <p:cNvPr id="35" name="矩形: 圆角 34"/>
          <p:cNvSpPr/>
          <p:nvPr userDrawn="1"/>
        </p:nvSpPr>
        <p:spPr>
          <a:xfrm>
            <a:off x="106680" y="81280"/>
            <a:ext cx="11972290" cy="6669405"/>
          </a:xfrm>
          <a:prstGeom prst="roundRect">
            <a:avLst>
              <a:gd name="adj" fmla="val 3344"/>
            </a:avLst>
          </a:prstGeom>
          <a:solidFill>
            <a:schemeClr val="bg1">
              <a:alpha val="92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1" name="图片 1073743875" descr="学科网 zxxk.com"/>
          <p:cNvPicPr>
            <a:picLocks noChangeAspect="1"/>
          </p:cNvPicPr>
          <p:nvPr/>
        </p:nvPicPr>
        <p:blipFill>
          <a:blip r:embed="rId23" r:link="rId2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>
            <a:spLocks noChangeArrowheads="1"/>
          </p:cNvSpPr>
          <p:nvPr/>
        </p:nvSpPr>
        <p:spPr bwMode="auto">
          <a:xfrm>
            <a:off x="3457575" y="1963739"/>
            <a:ext cx="5086350" cy="705485"/>
          </a:xfrm>
          <a:prstGeom prst="rect">
            <a:avLst/>
          </a:prstGeom>
          <a:noFill/>
          <a:ln w="9525" cmpd="sng">
            <a:noFill/>
            <a:miter lim="800000"/>
          </a:ln>
        </p:spPr>
        <p:txBody>
          <a:bodyPr wrap="square" lIns="91427" tIns="45713" rIns="91427" bIns="45713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黑体" panose="02010609060101010101" pitchFamily="49" charset="-122"/>
                <a:cs typeface="Arial" panose="020B0604020202020204" pitchFamily="34" charset="0"/>
                <a:sym typeface="黑体" panose="02010609060101010101" pitchFamily="49" charset="-122"/>
              </a:rPr>
              <a:t>Unit 7 Careers</a:t>
            </a:r>
            <a:endParaRPr lang="zh-CN" altLang="en-US" sz="40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35069" y="4361821"/>
            <a:ext cx="3262630" cy="64389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      Topic Talk</a:t>
            </a:r>
            <a:endParaRPr lang="zh-CN" altLang="en-US" sz="3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4614" y="2997200"/>
            <a:ext cx="25495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611100" y="12230100"/>
            <a:ext cx="317500" cy="241300"/>
          </a:xfrm>
          <a:prstGeom prst="cube">
            <a:avLst/>
          </a:prstGeom>
        </p:spPr>
      </p:pic>
      <p:pic>
        <p:nvPicPr>
          <p:cNvPr id="307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883900" y="10934700"/>
            <a:ext cx="330200" cy="241300"/>
          </a:xfrm>
          <a:prstGeom prst="cube">
            <a:avLst/>
          </a:prstGeom>
        </p:spPr>
      </p:pic>
      <p:pic>
        <p:nvPicPr>
          <p:cNvPr id="307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239500" y="11264900"/>
            <a:ext cx="355600" cy="266700"/>
          </a:xfrm>
          <a:prstGeom prst="cube">
            <a:avLst/>
          </a:prstGeom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id="{4F76FA82-10D3-8DE0-5B50-BCB2A7DD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016" y="1454245"/>
            <a:ext cx="11396883" cy="35394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/>
            <a:r>
              <a:rPr lang="en-US" altLang="zh-CN" sz="32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32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我将为国家鞠躬尽瘁，死而后已。</a:t>
            </a:r>
            <a:endParaRPr lang="en-US" altLang="zh-CN" sz="32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32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知之者不如好之者</a:t>
            </a:r>
            <a:r>
              <a:rPr lang="en-US" altLang="zh-CN" sz="32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altLang="en-US" sz="32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好之者不如乐之者。</a:t>
            </a:r>
            <a:endParaRPr lang="en-US" altLang="zh-CN" sz="32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3. I am writing to apply for the position of sales consultant.</a:t>
            </a:r>
          </a:p>
          <a:p>
            <a:pPr algn="l"/>
            <a:r>
              <a:rPr lang="en-US" altLang="zh-CN" sz="32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4. I am fascinated by sales work, and I think I am pretty suitable </a:t>
            </a:r>
          </a:p>
          <a:p>
            <a:pPr algn="l"/>
            <a:r>
              <a:rPr lang="en-US" altLang="zh-CN" sz="32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for this position.</a:t>
            </a:r>
          </a:p>
          <a:p>
            <a:pPr algn="l"/>
            <a:r>
              <a:rPr lang="en-US" altLang="zh-CN" sz="32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en-US" altLang="zh-CN" sz="32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Not only does I have excellent communication skills, but also I </a:t>
            </a:r>
          </a:p>
          <a:p>
            <a:pPr algn="l"/>
            <a:r>
              <a:rPr lang="en-US" altLang="zh-CN" sz="3200" b="1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always can get on well with everyone I meet.</a:t>
            </a:r>
            <a:endParaRPr lang="zh-CN" sz="3200" b="1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631312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62508" y="1838669"/>
            <a:ext cx="11066987" cy="3180665"/>
            <a:chOff x="1731" y="3705"/>
            <a:chExt cx="16161" cy="5801"/>
          </a:xfrm>
        </p:grpSpPr>
        <p:sp>
          <p:nvSpPr>
            <p:cNvPr id="3" name="圆角矩形 2"/>
            <p:cNvSpPr/>
            <p:nvPr/>
          </p:nvSpPr>
          <p:spPr>
            <a:xfrm>
              <a:off x="1731" y="3705"/>
              <a:ext cx="4669" cy="176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ysClr val="windowText" lastClr="00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Skills: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924" y="7743"/>
              <a:ext cx="4508" cy="176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ysClr val="windowText" lastClr="00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...</a:t>
              </a: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3200" y="3705"/>
              <a:ext cx="4692" cy="194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ysClr val="windowText" lastClr="00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Personal qualities:</a:t>
              </a: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13200" y="7857"/>
              <a:ext cx="4692" cy="164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b="1">
                  <a:solidFill>
                    <a:sysClr val="windowText" lastClr="000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  <a:sym typeface="+mn-ea"/>
                </a:rPr>
                <a:t>...</a:t>
              </a:r>
            </a:p>
          </p:txBody>
        </p:sp>
      </p:grpSp>
      <p:sp>
        <p:nvSpPr>
          <p:cNvPr id="7" name="文本框 3"/>
          <p:cNvSpPr txBox="1"/>
          <p:nvPr/>
        </p:nvSpPr>
        <p:spPr>
          <a:xfrm>
            <a:off x="687112" y="5511062"/>
            <a:ext cx="10817779" cy="11065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14" tIns="60957" rIns="121914" bIns="60957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Example: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 want to be a lawyer. I think I need to have good communication skills.</a:t>
            </a:r>
          </a:p>
        </p:txBody>
      </p:sp>
      <p:sp>
        <p:nvSpPr>
          <p:cNvPr id="8" name="文本框 24"/>
          <p:cNvSpPr txBox="1"/>
          <p:nvPr/>
        </p:nvSpPr>
        <p:spPr>
          <a:xfrm>
            <a:off x="461045" y="953514"/>
            <a:ext cx="11515803" cy="615553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</a:bodyPr>
          <a:lstStyle/>
          <a:p>
            <a:r>
              <a:rPr lang="en-US" altLang="zh-CN" sz="32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Use the diagram to talk about what you need in your future careers.</a:t>
            </a:r>
          </a:p>
        </p:txBody>
      </p:sp>
      <p:sp>
        <p:nvSpPr>
          <p:cNvPr id="9" name="文本框 25"/>
          <p:cNvSpPr txBox="1"/>
          <p:nvPr/>
        </p:nvSpPr>
        <p:spPr>
          <a:xfrm>
            <a:off x="517293" y="142016"/>
            <a:ext cx="3940652" cy="615553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</a:bodyPr>
          <a:lstStyle/>
          <a:p>
            <a:r>
              <a:rPr lang="en-US" altLang="zh-CN" sz="3200" b="1">
                <a:latin typeface="Times New Roman" panose="02020603050405020304" charset="0"/>
                <a:ea typeface="宋体" panose="02010600030101010101" pitchFamily="2" charset="-122"/>
              </a:rPr>
              <a:t>Activity 1: Pair work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740295" y="1838668"/>
            <a:ext cx="4673876" cy="3310755"/>
            <a:chOff x="2805220" y="1379000"/>
            <a:chExt cx="3505407" cy="2483066"/>
          </a:xfrm>
        </p:grpSpPr>
        <p:grpSp>
          <p:nvGrpSpPr>
            <p:cNvPr id="11" name="组合 10"/>
            <p:cNvGrpSpPr/>
            <p:nvPr/>
          </p:nvGrpSpPr>
          <p:grpSpPr>
            <a:xfrm>
              <a:off x="2805220" y="1379000"/>
              <a:ext cx="3488131" cy="2483066"/>
              <a:chOff x="3097691" y="2760911"/>
              <a:chExt cx="1978676" cy="1761728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3329101" y="2760911"/>
                <a:ext cx="1710491" cy="1761728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3200">
                  <a:latin typeface="Times New Roman" panose="0202060305040502030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15" name="组合 17"/>
              <p:cNvGrpSpPr/>
              <p:nvPr/>
            </p:nvGrpSpPr>
            <p:grpSpPr>
              <a:xfrm>
                <a:off x="3097691" y="2903944"/>
                <a:ext cx="1978676" cy="1389910"/>
                <a:chOff x="3097691" y="2903944"/>
                <a:chExt cx="1978676" cy="1389910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 rot="639449">
                  <a:off x="3102160" y="3055970"/>
                  <a:ext cx="347019" cy="117834"/>
                </a:xfrm>
                <a:custGeom>
                  <a:avLst/>
                  <a:gdLst>
                    <a:gd name="connsiteX0" fmla="*/ 413359 w 413359"/>
                    <a:gd name="connsiteY0" fmla="*/ 588724 h 588724"/>
                    <a:gd name="connsiteX1" fmla="*/ 0 w 413359"/>
                    <a:gd name="connsiteY1" fmla="*/ 0 h 588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13359" h="588724">
                      <a:moveTo>
                        <a:pt x="413359" y="588724"/>
                      </a:moveTo>
                      <a:lnTo>
                        <a:pt x="0" y="0"/>
                      </a:lnTo>
                    </a:path>
                  </a:pathLst>
                </a:custGeom>
                <a:ln>
                  <a:tailEnd type="stealt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900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 rot="21129632">
                  <a:off x="3097691" y="4065919"/>
                  <a:ext cx="347135" cy="227935"/>
                </a:xfrm>
                <a:custGeom>
                  <a:avLst/>
                  <a:gdLst>
                    <a:gd name="connsiteX0" fmla="*/ 425885 w 425885"/>
                    <a:gd name="connsiteY0" fmla="*/ 0 h 576197"/>
                    <a:gd name="connsiteX1" fmla="*/ 0 w 425885"/>
                    <a:gd name="connsiteY1" fmla="*/ 576197 h 57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5885" h="576197">
                      <a:moveTo>
                        <a:pt x="425885" y="0"/>
                      </a:moveTo>
                      <a:lnTo>
                        <a:pt x="0" y="576197"/>
                      </a:lnTo>
                    </a:path>
                  </a:pathLst>
                </a:custGeom>
                <a:ln>
                  <a:tailEnd type="stealt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900"/>
                </a:p>
              </p:txBody>
            </p:sp>
            <p:sp>
              <p:nvSpPr>
                <p:cNvPr id="18" name="任意多边形 17"/>
                <p:cNvSpPr/>
                <p:nvPr/>
              </p:nvSpPr>
              <p:spPr>
                <a:xfrm rot="16857788">
                  <a:off x="4856307" y="2981284"/>
                  <a:ext cx="297400" cy="142720"/>
                </a:xfrm>
                <a:custGeom>
                  <a:avLst/>
                  <a:gdLst>
                    <a:gd name="connsiteX0" fmla="*/ 0 w 388307"/>
                    <a:gd name="connsiteY0" fmla="*/ 0 h 576197"/>
                    <a:gd name="connsiteX1" fmla="*/ 388307 w 388307"/>
                    <a:gd name="connsiteY1" fmla="*/ 576197 h 576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8307" h="576197">
                      <a:moveTo>
                        <a:pt x="0" y="0"/>
                      </a:moveTo>
                      <a:lnTo>
                        <a:pt x="388307" y="576197"/>
                      </a:lnTo>
                    </a:path>
                  </a:pathLst>
                </a:custGeom>
                <a:ln>
                  <a:tailEnd type="stealth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sz="1900"/>
                </a:p>
              </p:txBody>
            </p:sp>
          </p:grpSp>
        </p:grpSp>
        <p:sp>
          <p:nvSpPr>
            <p:cNvPr id="12" name="文本框 1"/>
            <p:cNvSpPr txBox="1"/>
            <p:nvPr/>
          </p:nvSpPr>
          <p:spPr>
            <a:xfrm>
              <a:off x="3317612" y="2081401"/>
              <a:ext cx="2910910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latin typeface="Times New Roman" panose="02020603050405020304" charset="0"/>
                  <a:ea typeface="宋体" panose="02010600030101010101" pitchFamily="2" charset="-122"/>
                </a:rPr>
                <a:t>If I want to be a / an _____, I think I need to have / be ______.</a:t>
              </a:r>
            </a:p>
          </p:txBody>
        </p:sp>
        <p:sp>
          <p:nvSpPr>
            <p:cNvPr id="13" name="任意多边形 38"/>
            <p:cNvSpPr/>
            <p:nvPr/>
          </p:nvSpPr>
          <p:spPr bwMode="auto">
            <a:xfrm rot="15404465">
              <a:off x="6026519" y="3258256"/>
              <a:ext cx="217632" cy="350585"/>
            </a:xfrm>
            <a:custGeom>
              <a:avLst/>
              <a:gdLst>
                <a:gd name="connsiteX0" fmla="*/ 425885 w 425885"/>
                <a:gd name="connsiteY0" fmla="*/ 0 h 576197"/>
                <a:gd name="connsiteX1" fmla="*/ 0 w 425885"/>
                <a:gd name="connsiteY1" fmla="*/ 576197 h 576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5885" h="576197">
                  <a:moveTo>
                    <a:pt x="425885" y="0"/>
                  </a:moveTo>
                  <a:lnTo>
                    <a:pt x="0" y="576197"/>
                  </a:lnTo>
                </a:path>
              </a:pathLst>
            </a:custGeom>
            <a:ln>
              <a:tailEnd type="stealt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"/>
          <p:cNvSpPr/>
          <p:nvPr/>
        </p:nvSpPr>
        <p:spPr>
          <a:xfrm>
            <a:off x="259080" y="0"/>
            <a:ext cx="7777480" cy="119634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457200" indent="-4572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2800" b="1" i="0" u="none" strike="noStrike" kern="1200" cap="none" spc="0" baseline="0">
                <a:solidFill>
                  <a:srgbClr val="FD5C0C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What career do you want to pursue? </a:t>
            </a:r>
            <a:endParaRPr lang="en-US" altLang="zh-CN" sz="2800" b="1" i="0" u="none" strike="noStrike" kern="1200" cap="none" spc="0" baseline="0">
              <a:solidFill>
                <a:srgbClr val="FD5C0C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2800" b="1">
                <a:ea typeface="Times New Roman" panose="02020603050405020304" charset="0"/>
                <a:sym typeface="微软雅黑" panose="020B0503020204020204" pitchFamily="34" charset="-122"/>
              </a:rPr>
              <a:t>   I hope I’ll be a / an  __________  .</a:t>
            </a:r>
          </a:p>
          <a:p>
            <a:pPr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</a:pPr>
            <a:endParaRPr lang="zh-CN" altLang="en-US" sz="2800" b="1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lang="en-US" altLang="zh-CN" sz="2800" b="1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407"/>
          <a:stretch>
            <a:fillRect/>
          </a:stretch>
        </p:blipFill>
        <p:spPr bwMode="auto">
          <a:xfrm>
            <a:off x="259080" y="927462"/>
            <a:ext cx="5381899" cy="59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5" b="4089"/>
          <a:stretch>
            <a:fillRect/>
          </a:stretch>
        </p:blipFill>
        <p:spPr bwMode="auto">
          <a:xfrm>
            <a:off x="6505303" y="-39187"/>
            <a:ext cx="5686697" cy="680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0427" y="-26194"/>
            <a:ext cx="9017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dentist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牙科医生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	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athlete 运动员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engineer 工程师  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                     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journalist记者     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designer 设计师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	physician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内科医生</a:t>
            </a:r>
            <a:endParaRPr lang="en-US" altLang="zh-CN" sz="2400" b="1">
              <a:solidFill>
                <a:srgbClr val="FF0000"/>
              </a:solidFill>
              <a:latin typeface="+mj-lt"/>
              <a:ea typeface="zihun27hao-budingti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receptionist 接待员  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architect 建筑师 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editor 编辑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	          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comedian 喜剧演员</a:t>
            </a:r>
            <a:endParaRPr lang="en-US" altLang="zh-CN" sz="2400" b="1">
              <a:solidFill>
                <a:srgbClr val="FF0000"/>
              </a:solidFill>
              <a:latin typeface="+mj-lt"/>
              <a:ea typeface="zihun27hao-budingti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photographer 摄影师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psychologist 心理学家</a:t>
            </a:r>
            <a:endParaRPr lang="en-US" altLang="zh-CN" sz="2400" b="1">
              <a:solidFill>
                <a:srgbClr val="FF0000"/>
              </a:solidFill>
              <a:latin typeface="+mj-lt"/>
              <a:ea typeface="zihun27hao-budingti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detective 侦探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	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producer 制作人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consultant 顾问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	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secretary 秘书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judge 法官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		chemist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 化学家 </a:t>
            </a:r>
            <a:endParaRPr lang="en-US" altLang="zh-CN" sz="2400" b="1">
              <a:solidFill>
                <a:srgbClr val="FF0000"/>
              </a:solidFill>
              <a:latin typeface="+mj-lt"/>
              <a:ea typeface="zihun27hao-budingti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librarian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图书管理员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           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composer 作曲家</a:t>
            </a:r>
            <a:endParaRPr lang="en-US" altLang="zh-CN" sz="2400" b="1">
              <a:solidFill>
                <a:srgbClr val="FF0000"/>
              </a:solidFill>
              <a:latin typeface="+mj-lt"/>
              <a:ea typeface="zihun27hao-budingti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programmer 程序员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		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conductor 售票员；指挥</a:t>
            </a:r>
            <a:endParaRPr lang="en-US" altLang="zh-CN" sz="2400" b="1">
              <a:solidFill>
                <a:srgbClr val="FF0000"/>
              </a:solidFill>
              <a:latin typeface="+mj-lt"/>
              <a:ea typeface="zihun27hao-budingti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chef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主厨                                      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clerk 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zihun27hao-budingti" pitchFamily="2" charset="-122"/>
              </a:rPr>
              <a:t>接待员，办事员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"/>
          <p:cNvSpPr/>
          <p:nvPr/>
        </p:nvSpPr>
        <p:spPr>
          <a:xfrm>
            <a:off x="477610" y="395058"/>
            <a:ext cx="10521315" cy="606724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457200" indent="-4572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3200" b="1" i="0" u="none" strike="noStrike" kern="1200" cap="none" spc="0" baseline="0">
                <a:solidFill>
                  <a:srgbClr val="FD5C0C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What personal qualities do you need for that career?</a:t>
            </a:r>
            <a:endParaRPr lang="en-US" altLang="zh-CN" sz="3200" b="1" i="0" u="none" strike="noStrike" kern="1200" cap="none" spc="0" baseline="0">
              <a:solidFill>
                <a:srgbClr val="FD5C0C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 I think I need to be  _________                                    .</a:t>
            </a:r>
            <a:endParaRPr lang="en-US" altLang="zh-CN" sz="3200" b="1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zh-CN" sz="3200" b="1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Personal Qualities:</a:t>
            </a:r>
          </a:p>
          <a:p>
            <a:pPr marL="457200" indent="-4572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1200" cap="none" spc="0" baseline="0">
                <a:solidFill>
                  <a:schemeClr val="accent1"/>
                </a:solidFill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hard-working</a:t>
            </a: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confident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1200" cap="none" spc="0" baseline="0">
                <a:solidFill>
                  <a:schemeClr val="tx1"/>
                </a:solidFill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</a:t>
            </a:r>
            <a:r>
              <a:rPr lang="en-US" altLang="zh-CN" sz="3200" b="1">
                <a:solidFill>
                  <a:schemeClr val="accent2"/>
                </a:solidFill>
              </a:rPr>
              <a:t>motivated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</a:rPr>
              <a:t>  punctual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US" altLang="zh-CN" sz="3200" b="1"/>
              <a:t>     </a:t>
            </a:r>
            <a:r>
              <a:rPr lang="zh-CN" altLang="en-US" sz="3200" b="1"/>
              <a:t>准时的</a:t>
            </a:r>
            <a:endParaRPr lang="en-US" altLang="zh-CN" sz="3200" b="1"/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chemeClr val="accent2"/>
                </a:solidFill>
              </a:rPr>
              <a:t>  helpful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</a:rPr>
              <a:t>  responsible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 </a:t>
            </a:r>
            <a:r>
              <a:rPr lang="en-US" altLang="zh-CN" sz="3200" b="1">
                <a:solidFill>
                  <a:schemeClr val="accent1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flexible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sz="3200" b="0" i="0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70292" y="2098264"/>
            <a:ext cx="2771913" cy="4608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accent1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  reliable</a:t>
            </a:r>
          </a:p>
          <a:p>
            <a:pPr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</a:pPr>
            <a:r>
              <a:rPr lang="en-US" altLang="zh-CN" sz="2800" b="1">
                <a:sym typeface="微软雅黑" panose="020B0503020204020204" pitchFamily="34" charset="-122"/>
              </a:rPr>
              <a:t>     </a:t>
            </a:r>
            <a:r>
              <a:rPr lang="zh-CN" altLang="en-US" sz="2800" b="1">
                <a:sym typeface="微软雅黑" panose="020B0503020204020204" pitchFamily="34" charset="-122"/>
              </a:rPr>
              <a:t>可靠的</a:t>
            </a:r>
            <a:endParaRPr lang="en-US" altLang="zh-CN" b="1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  creative</a:t>
            </a:r>
          </a:p>
          <a:p>
            <a:pPr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</a:pPr>
            <a:r>
              <a:rPr lang="en-US" altLang="zh-CN" sz="2800" b="1">
                <a:sym typeface="微软雅黑" panose="020B0503020204020204" pitchFamily="34" charset="-122"/>
              </a:rPr>
              <a:t>     </a:t>
            </a:r>
            <a:r>
              <a:rPr lang="zh-CN" altLang="en-US" sz="2800" b="1">
                <a:sym typeface="微软雅黑" panose="020B0503020204020204" pitchFamily="34" charset="-122"/>
              </a:rPr>
              <a:t>有创造性的</a:t>
            </a: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en-US" altLang="zh-CN" sz="2800" b="1">
                <a:solidFill>
                  <a:schemeClr val="accent1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intelligent</a:t>
            </a:r>
          </a:p>
          <a:p>
            <a:pPr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</a:pPr>
            <a:r>
              <a:rPr lang="zh-CN" altLang="en-US" sz="2800" b="1">
                <a:sym typeface="微软雅黑" panose="020B0503020204020204" pitchFamily="34" charset="-122"/>
              </a:rPr>
              <a:t>     聪明的</a:t>
            </a:r>
            <a:endParaRPr lang="en-US" altLang="zh-CN" sz="2800" b="1">
              <a:sym typeface="微软雅黑" panose="020B0503020204020204" pitchFamily="34" charset="-122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  perseverant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kumimoji="1" lang="zh-CN" altLang="en-US" sz="2800" b="1" i="0" strike="noStrike" kern="1200" cap="none" spc="0" baseline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zh-CN" altLang="en-US" sz="2800" b="1">
                <a:sym typeface="微软雅黑" panose="020B0503020204020204" pitchFamily="34" charset="-122"/>
              </a:rPr>
              <a:t>坚持的</a:t>
            </a:r>
            <a:endParaRPr lang="en-US" altLang="zh-CN" sz="2800" b="1">
              <a:sym typeface="微软雅黑" panose="020B0503020204020204" pitchFamily="34" charset="-122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zh-CN" sz="2800" b="1">
              <a:ea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40128" y="2097866"/>
            <a:ext cx="5656399" cy="305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accent1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devoted/ committed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optimistic</a:t>
            </a: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</a:t>
            </a:r>
            <a:r>
              <a:rPr lang="en-US" altLang="zh-CN" sz="2800" b="1">
                <a:solidFill>
                  <a:schemeClr val="accent1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open to new ideas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2800" b="1">
                <a:sym typeface="微软雅黑" panose="020B0503020204020204" pitchFamily="34" charset="-122"/>
              </a:rPr>
              <a:t>乐于接受新想法的</a:t>
            </a:r>
            <a:endParaRPr lang="en-US" altLang="zh-CN" sz="2800" b="1">
              <a:sym typeface="微软雅黑" panose="020B0503020204020204" pitchFamily="34" charset="-122"/>
            </a:endParaRPr>
          </a:p>
          <a:p>
            <a:pPr marL="457200" indent="-4572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chemeClr val="accent1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imaginative </a:t>
            </a:r>
          </a:p>
          <a:p>
            <a:pPr marL="457200" indent="-4572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chemeClr val="accent2"/>
                </a:solidFill>
                <a:latin typeface="Comic Sans MS" panose="030F0702030302020204" pitchFamily="66" charset="0"/>
              </a:rPr>
              <a:t>...</a:t>
            </a:r>
            <a:endParaRPr lang="en-US" altLang="zh-CN" sz="2800">
              <a:ea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矩形"/>
          <p:cNvSpPr/>
          <p:nvPr/>
        </p:nvSpPr>
        <p:spPr>
          <a:xfrm>
            <a:off x="294729" y="0"/>
            <a:ext cx="10625819" cy="43033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pPr marL="457200" indent="-4572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charset="0"/>
              <a:buChar char="Ø"/>
            </a:pPr>
            <a:r>
              <a:rPr lang="en-US" altLang="zh-CN" sz="3200" b="1" i="0" u="none" strike="noStrike" kern="1200" cap="none" spc="0" baseline="0">
                <a:solidFill>
                  <a:srgbClr val="FD5C0C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What skills do you need for that career?</a:t>
            </a:r>
            <a:endParaRPr lang="en-US" altLang="zh-CN" sz="3200" b="1" i="0" u="none" strike="noStrike" kern="1200" cap="none" spc="0" baseline="0">
              <a:solidFill>
                <a:srgbClr val="FD5C0C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 I think I need to have </a:t>
            </a:r>
            <a:r>
              <a:rPr lang="en-US" altLang="zh-CN" sz="3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____________</a:t>
            </a: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.</a:t>
            </a:r>
            <a:endParaRPr lang="en-US" altLang="zh-CN" sz="32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</a:pPr>
            <a:endParaRPr lang="en-US" altLang="zh-CN" sz="2400" b="1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457200" indent="-4572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Skills:</a:t>
            </a:r>
            <a:endParaRPr lang="en-US" altLang="zh-CN" sz="3200" b="1" i="0" u="none" strike="noStrike" kern="1200" cap="none" spc="0" baseline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457200" indent="-4572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administration skills</a:t>
            </a: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zh-CN" altLang="en-US" sz="32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行政执行能力</a:t>
            </a:r>
            <a:endParaRPr lang="en-US" altLang="zh-CN" sz="32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en-US" altLang="zh-CN" sz="3200" b="1" i="0" u="none" strike="noStrike" kern="1200" cap="none" spc="0" baseline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language skills </a:t>
            </a:r>
            <a:endParaRPr lang="en-US" altLang="zh-CN" sz="3200" b="0" i="0" u="none" strike="noStrike" kern="1200" cap="none" spc="0" baseline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32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zh-CN" sz="32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语言技能</a:t>
            </a:r>
            <a:endParaRPr lang="en-US" altLang="zh-CN" sz="3200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320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driving 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3200" b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开车</a:t>
            </a:r>
            <a:endParaRPr lang="en-US" altLang="zh-CN" sz="3200" b="1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3200">
                <a:solidFill>
                  <a:schemeClr val="accent2"/>
                </a:solidFill>
                <a:latin typeface="Comic Sans MS" panose="030F0702030302020204" pitchFamily="66" charset="0"/>
              </a:rPr>
              <a:t>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typing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zh-CN" altLang="en-US" sz="3200" b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微软雅黑" panose="020B0503020204020204" pitchFamily="34" charset="-122"/>
              </a:rPr>
              <a:t>打字</a:t>
            </a:r>
            <a:endParaRPr lang="zh-CN" sz="3200" b="1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73469" y="1141773"/>
            <a:ext cx="6270716" cy="4608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technical skills</a:t>
            </a:r>
            <a:endParaRPr lang="en-US" altLang="zh-CN" sz="2800">
              <a:solidFill>
                <a:srgbClr val="FF0000"/>
              </a:solidFill>
              <a:ea typeface="Times New Roman" panose="02020603050405020304" charset="0"/>
              <a:sym typeface="微软雅黑" panose="020B0503020204020204" pitchFamily="34" charset="-122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lang="en-US" altLang="zh-CN" sz="2800">
                <a:ea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zh-CN" altLang="en-US" sz="2800">
                <a:sym typeface="微软雅黑" panose="020B0503020204020204" pitchFamily="34" charset="-122"/>
              </a:rPr>
              <a:t>专业技能</a:t>
            </a:r>
            <a:endParaRPr lang="en-US" altLang="zh-CN" b="0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微软雅黑" panose="020B0503020204020204" pitchFamily="34" charset="-122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management skills</a:t>
            </a:r>
            <a:endParaRPr lang="en-US" altLang="zh-CN" sz="2800">
              <a:solidFill>
                <a:srgbClr val="FF0000"/>
              </a:solidFill>
              <a:ea typeface="Times New Roman" panose="02020603050405020304" charset="0"/>
              <a:sym typeface="微软雅黑" panose="020B0503020204020204" pitchFamily="34" charset="-122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>
                <a:ea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zh-CN" altLang="en-US" sz="2800">
                <a:sym typeface="微软雅黑" panose="020B0503020204020204" pitchFamily="34" charset="-122"/>
              </a:rPr>
              <a:t>管理技能</a:t>
            </a: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   </a:t>
            </a:r>
            <a:r>
              <a:rPr lang="en-US" altLang="zh-CN" sz="2800" b="1">
                <a:solidFill>
                  <a:srgbClr val="FF0000"/>
                </a:solidFill>
                <a:ea typeface="Times New Roman" panose="02020603050405020304" charset="0"/>
                <a:sym typeface="微软雅黑" panose="020B0503020204020204" pitchFamily="34" charset="-122"/>
              </a:rPr>
              <a:t>communication skills</a:t>
            </a:r>
            <a:endParaRPr lang="en-US" altLang="zh-CN" sz="2800">
              <a:solidFill>
                <a:srgbClr val="FF0000"/>
              </a:solidFill>
              <a:ea typeface="Times New Roman" panose="02020603050405020304" charset="0"/>
              <a:sym typeface="微软雅黑" panose="020B0503020204020204" pitchFamily="34" charset="-122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>
                <a:sym typeface="微软雅黑" panose="020B0503020204020204" pitchFamily="34" charset="-122"/>
              </a:rPr>
              <a:t>   沟通技能</a:t>
            </a:r>
            <a:endParaRPr lang="en-US" altLang="zh-CN" sz="2800">
              <a:sym typeface="微软雅黑" panose="020B0503020204020204" pitchFamily="34" charset="-122"/>
            </a:endParaRP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800" b="1">
                <a:solidFill>
                  <a:srgbClr val="FF0000"/>
                </a:solidFill>
                <a:ea typeface="Times New Roman" panose="02020603050405020304" charset="0"/>
              </a:rPr>
              <a:t>   computer skills</a:t>
            </a:r>
          </a:p>
          <a:p>
            <a:pPr marL="228600" indent="-2286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800">
                <a:sym typeface="微软雅黑" panose="020B0503020204020204" pitchFamily="34" charset="-122"/>
              </a:rPr>
              <a:t>   </a:t>
            </a:r>
            <a:r>
              <a:rPr lang="zh-CN" altLang="en-US" sz="2800">
                <a:sym typeface="微软雅黑" panose="020B0503020204020204" pitchFamily="34" charset="-122"/>
              </a:rPr>
              <a:t>电脑技能</a:t>
            </a:r>
            <a:endParaRPr lang="en-US" altLang="zh-CN" sz="2800">
              <a:sym typeface="微软雅黑" panose="020B0503020204020204" pitchFamily="34" charset="-122"/>
            </a:endParaRPr>
          </a:p>
          <a:p>
            <a:pPr marL="228600" indent="-228600" algn="l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altLang="zh-CN" sz="2800">
              <a:ea typeface="Times New Roman" panose="0202060305040502030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17817" y="5448945"/>
            <a:ext cx="8773886" cy="1384995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b="1"/>
              <a:t>e.g. I hope I’ll be </a:t>
            </a:r>
            <a:r>
              <a:rPr lang="en-US" altLang="zh-CN" sz="2800" b="1" u="sng">
                <a:solidFill>
                  <a:schemeClr val="accent1"/>
                </a:solidFill>
              </a:rPr>
              <a:t>a doctor</a:t>
            </a:r>
            <a:r>
              <a:rPr lang="en-US" altLang="zh-CN" sz="2800" b="1"/>
              <a:t>. I think I need to have </a:t>
            </a:r>
            <a:r>
              <a:rPr lang="en-US" altLang="zh-CN" sz="2800" b="1" u="sng">
                <a:solidFill>
                  <a:schemeClr val="accent1"/>
                </a:solidFill>
              </a:rPr>
              <a:t>professional medical skills</a:t>
            </a:r>
            <a:r>
              <a:rPr lang="en-US" altLang="zh-CN" sz="2800" b="1" u="sng"/>
              <a:t> </a:t>
            </a:r>
            <a:r>
              <a:rPr lang="en-US" altLang="zh-CN" sz="2800" b="1"/>
              <a:t>and be </a:t>
            </a:r>
            <a:r>
              <a:rPr lang="en-US" altLang="zh-CN" sz="2800" b="1" u="sng">
                <a:solidFill>
                  <a:schemeClr val="accent1"/>
                </a:solidFill>
              </a:rPr>
              <a:t>responsible for my patients. </a:t>
            </a:r>
            <a:endParaRPr lang="zh-CN" altLang="en-US" sz="2800" b="1" u="sng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"/>
          <p:cNvSpPr/>
          <p:nvPr/>
        </p:nvSpPr>
        <p:spPr>
          <a:xfrm>
            <a:off x="316201" y="116501"/>
            <a:ext cx="2684780" cy="645160"/>
          </a:xfrm>
          <a:prstGeom prst="rect">
            <a:avLst/>
          </a:prstGeom>
          <a:noFill/>
          <a:ln w="28575" cap="flat" cmpd="sng">
            <a:solidFill>
              <a:srgbClr val="003399"/>
            </a:solidFill>
            <a:prstDash val="solid"/>
            <a:round/>
          </a:ln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ctr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CN" altLang="en-US" sz="3600" b="1" i="0" u="none" strike="noStrike" kern="1200" cap="none" spc="0" baseline="0">
              <a:solidFill>
                <a:schemeClr val="tx1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6600" y="1546136"/>
            <a:ext cx="3429000" cy="2280920"/>
          </a:xfrm>
          <a:prstGeom prst="rect">
            <a:avLst/>
          </a:prstGeom>
        </p:spPr>
      </p:pic>
      <p:sp>
        <p:nvSpPr>
          <p:cNvPr id="6" name="文本框 3"/>
          <p:cNvSpPr txBox="1"/>
          <p:nvPr/>
        </p:nvSpPr>
        <p:spPr>
          <a:xfrm>
            <a:off x="584743" y="102267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Times New Roman" panose="02020603050405020304" charset="0"/>
                <a:ea typeface="宋体" panose="02010600030101010101" pitchFamily="2" charset="-122"/>
              </a:rPr>
              <a:t>Activity 2</a:t>
            </a:r>
          </a:p>
        </p:txBody>
      </p:sp>
      <p:sp>
        <p:nvSpPr>
          <p:cNvPr id="7" name="文本框 1"/>
          <p:cNvSpPr txBox="1"/>
          <p:nvPr/>
        </p:nvSpPr>
        <p:spPr>
          <a:xfrm>
            <a:off x="494355" y="841468"/>
            <a:ext cx="11484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Read the Text Builder carefully. Then listen to the dialogue and complete it by </a:t>
            </a:r>
            <a:r>
              <a:rPr lang="en-US" altLang="zh-CN" sz="2400" b="1" i="1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underlining</a:t>
            </a:r>
            <a:r>
              <a:rPr lang="en-US" altLang="zh-CN" sz="2400" b="1" i="1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the words or expressions you hear.</a:t>
            </a:r>
          </a:p>
        </p:txBody>
      </p:sp>
      <p:sp>
        <p:nvSpPr>
          <p:cNvPr id="8" name="流程图: 可选过程 7"/>
          <p:cNvSpPr/>
          <p:nvPr/>
        </p:nvSpPr>
        <p:spPr>
          <a:xfrm>
            <a:off x="88134" y="4638706"/>
            <a:ext cx="3880615" cy="800100"/>
          </a:xfrm>
          <a:prstGeom prst="flowChartAlternateProcess">
            <a:avLst/>
          </a:prstGeom>
          <a:solidFill>
            <a:schemeClr val="bg1"/>
          </a:solidFill>
          <a:ln w="25400" cap="flat" cmpd="sng" algn="ctr">
            <a:solidFill>
              <a:srgbClr val="6D2C9E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 hope I’ll be a / an ________. 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968750" y="4154229"/>
            <a:ext cx="7108553" cy="2414110"/>
            <a:chOff x="3968750" y="767080"/>
            <a:chExt cx="7108553" cy="2414110"/>
          </a:xfrm>
        </p:grpSpPr>
        <p:sp>
          <p:nvSpPr>
            <p:cNvPr id="10" name="折角形 9"/>
            <p:cNvSpPr/>
            <p:nvPr/>
          </p:nvSpPr>
          <p:spPr>
            <a:xfrm>
              <a:off x="3968750" y="767080"/>
              <a:ext cx="7108553" cy="2414110"/>
            </a:xfrm>
            <a:prstGeom prst="foldedCorner">
              <a:avLst/>
            </a:prstGeom>
            <a:solidFill>
              <a:schemeClr val="bg1"/>
            </a:solidFill>
            <a:ln w="25400" cap="flat" cmpd="sng" algn="ctr">
              <a:solidFill>
                <a:srgbClr val="7030A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4"/>
            <p:cNvSpPr txBox="1"/>
            <p:nvPr/>
          </p:nvSpPr>
          <p:spPr>
            <a:xfrm>
              <a:off x="3968750" y="767080"/>
              <a:ext cx="6888298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6D2C9E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Jobs</a:t>
              </a:r>
              <a:endPara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  <a:p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teacher, secretary, personal assistant, physician, architect, lawyer, receptionist, dentist, chef, butcher, chemist, manager, sales consultant, librarian, radio operator, hotel clerk, salesman / saleswoman 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4960204" y="5161397"/>
            <a:ext cx="126188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可选过程 1"/>
          <p:cNvSpPr/>
          <p:nvPr/>
        </p:nvSpPr>
        <p:spPr>
          <a:xfrm>
            <a:off x="802220" y="502095"/>
            <a:ext cx="4572001" cy="2660650"/>
          </a:xfrm>
          <a:prstGeom prst="flowChartAlternateProcess">
            <a:avLst/>
          </a:prstGeom>
          <a:solidFill>
            <a:schemeClr val="bg1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I’d like to work in ____________</a:t>
            </a:r>
          </a:p>
          <a:p>
            <a:pPr algn="just"/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___________________________. I’m fascinated by how ________</a:t>
            </a:r>
          </a:p>
          <a:p>
            <a:pPr algn="just"/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______________________________________________________.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323666" y="187954"/>
            <a:ext cx="6668037" cy="3521897"/>
            <a:chOff x="4644390" y="736600"/>
            <a:chExt cx="6868334" cy="3521897"/>
          </a:xfrm>
        </p:grpSpPr>
        <p:sp>
          <p:nvSpPr>
            <p:cNvPr id="4" name="折角形 3"/>
            <p:cNvSpPr/>
            <p:nvPr/>
          </p:nvSpPr>
          <p:spPr>
            <a:xfrm>
              <a:off x="4644390" y="736600"/>
              <a:ext cx="6800350" cy="3521897"/>
            </a:xfrm>
            <a:prstGeom prst="foldedCorner">
              <a:avLst/>
            </a:prstGeom>
            <a:solidFill>
              <a:schemeClr val="bg1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694946" y="862965"/>
              <a:ext cx="6817778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rgbClr val="FFC000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Workplaces and Reasons</a:t>
              </a:r>
            </a:p>
            <a:p>
              <a:r>
                <a:rPr lang="en-US" altLang="zh-CN" sz="2400" b="1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Workplaces: </a:t>
              </a:r>
              <a:r>
                <a:rPr lang="en-US" altLang="zh-CN" sz="2400">
                  <a:solidFill>
                    <a:schemeClr val="tx1"/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a big company, the marketing department, a school, a research institution, a hospital</a:t>
              </a:r>
            </a:p>
            <a:p>
              <a:endParaRPr lang="en-US" altLang="zh-CN" sz="24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  <a:p>
              <a:r>
                <a:rPr lang="en-US" altLang="zh-CN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Reasons: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companies develop under the market economy, children use their imaginations in learning, scientists make inventions to solve real-world problems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5323666" y="988978"/>
            <a:ext cx="20766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</a:t>
            </a:r>
          </a:p>
        </p:txBody>
      </p:sp>
      <p:sp>
        <p:nvSpPr>
          <p:cNvPr id="7" name="矩形 6"/>
          <p:cNvSpPr/>
          <p:nvPr/>
        </p:nvSpPr>
        <p:spPr>
          <a:xfrm>
            <a:off x="7131641" y="607553"/>
            <a:ext cx="3697468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_______________________</a:t>
            </a:r>
          </a:p>
        </p:txBody>
      </p:sp>
      <p:sp>
        <p:nvSpPr>
          <p:cNvPr id="8" name="矩形 7"/>
          <p:cNvSpPr/>
          <p:nvPr/>
        </p:nvSpPr>
        <p:spPr>
          <a:xfrm>
            <a:off x="6534393" y="2112566"/>
            <a:ext cx="479110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______________________________</a:t>
            </a:r>
          </a:p>
        </p:txBody>
      </p:sp>
      <p:sp>
        <p:nvSpPr>
          <p:cNvPr id="9" name="矩形 8"/>
          <p:cNvSpPr/>
          <p:nvPr/>
        </p:nvSpPr>
        <p:spPr>
          <a:xfrm>
            <a:off x="5323666" y="2435732"/>
            <a:ext cx="2421454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</a:t>
            </a:r>
          </a:p>
        </p:txBody>
      </p:sp>
      <p:sp>
        <p:nvSpPr>
          <p:cNvPr id="10" name="流程图: 可选过程 9"/>
          <p:cNvSpPr/>
          <p:nvPr/>
        </p:nvSpPr>
        <p:spPr>
          <a:xfrm>
            <a:off x="653151" y="4567675"/>
            <a:ext cx="4670515" cy="1517015"/>
          </a:xfrm>
          <a:prstGeom prst="flowChartAlternateProcess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I have excellent _________________ skills. I am _______ and I always get on well with everyone I meet.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374221" y="3933027"/>
            <a:ext cx="6617482" cy="2885787"/>
            <a:chOff x="5283835" y="736600"/>
            <a:chExt cx="3749040" cy="4406900"/>
          </a:xfrm>
        </p:grpSpPr>
        <p:sp>
          <p:nvSpPr>
            <p:cNvPr id="12" name="折角形 11"/>
            <p:cNvSpPr/>
            <p:nvPr/>
          </p:nvSpPr>
          <p:spPr>
            <a:xfrm>
              <a:off x="5283835" y="736600"/>
              <a:ext cx="3749040" cy="4406900"/>
            </a:xfrm>
            <a:prstGeom prst="foldedCorner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Times New Roman" panose="02020603050405020304" charset="0"/>
                <a:ea typeface="宋体" panose="02010600030101010101" pitchFamily="2" charset="-122"/>
              </a:endParaRPr>
            </a:p>
          </p:txBody>
        </p:sp>
        <p:sp>
          <p:nvSpPr>
            <p:cNvPr id="13" name="文本框 4"/>
            <p:cNvSpPr txBox="1"/>
            <p:nvPr/>
          </p:nvSpPr>
          <p:spPr>
            <a:xfrm>
              <a:off x="5314950" y="1047224"/>
              <a:ext cx="371792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Skills and Personal Qualities</a:t>
              </a:r>
              <a:endPara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  <a:p>
              <a:r>
                <a:rPr lang="en-US" altLang="zh-CN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skills: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administration, language, technical, management, communication</a:t>
              </a:r>
            </a:p>
            <a:p>
              <a:endParaRPr lang="en-US" altLang="zh-CN" sz="240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endParaRPr>
            </a:p>
            <a:p>
              <a:r>
                <a:rPr lang="en-US" altLang="zh-CN" sz="2400" b="1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Qualities:</a:t>
              </a:r>
              <a:r>
                <a:rPr lang="en-US" altLang="zh-CN" sz="2400">
                  <a:latin typeface="Times New Roman" panose="02020603050405020304" charset="0"/>
                  <a:ea typeface="宋体" panose="02010600030101010101" pitchFamily="2" charset="-122"/>
                  <a:cs typeface="Times New Roman" panose="02020603050405020304" charset="0"/>
                </a:rPr>
                <a:t> hard-working, confident, reliable, creative, intelligent, open to new ideas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7151339" y="4840253"/>
            <a:ext cx="2986085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____________</a:t>
            </a:r>
          </a:p>
        </p:txBody>
      </p:sp>
      <p:sp>
        <p:nvSpPr>
          <p:cNvPr id="15" name="矩形 14"/>
          <p:cNvSpPr/>
          <p:nvPr/>
        </p:nvSpPr>
        <p:spPr>
          <a:xfrm>
            <a:off x="9925469" y="5548273"/>
            <a:ext cx="2236053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0">
                <a:solidFill>
                  <a:srgbClr val="FF0000"/>
                </a:solidFill>
                <a:effectLst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______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611100" y="12230100"/>
            <a:ext cx="317500" cy="241300"/>
          </a:xfrm>
          <a:prstGeom prst="cube">
            <a:avLst/>
          </a:prstGeom>
        </p:spPr>
      </p:pic>
      <p:pic>
        <p:nvPicPr>
          <p:cNvPr id="3075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883900" y="10934700"/>
            <a:ext cx="330200" cy="241300"/>
          </a:xfrm>
          <a:prstGeom prst="cube">
            <a:avLst/>
          </a:prstGeom>
        </p:spPr>
      </p:pic>
      <p:pic>
        <p:nvPicPr>
          <p:cNvPr id="3076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1239500" y="11264900"/>
            <a:ext cx="355600" cy="266700"/>
          </a:xfrm>
          <a:prstGeom prst="cube">
            <a:avLst/>
          </a:prstGeom>
        </p:spPr>
      </p:pic>
      <p:sp>
        <p:nvSpPr>
          <p:cNvPr id="2" name="文本框 2">
            <a:extLst>
              <a:ext uri="{FF2B5EF4-FFF2-40B4-BE49-F238E27FC236}">
                <a16:creationId xmlns:a16="http://schemas.microsoft.com/office/drawing/2014/main" id="{4F76FA82-10D3-8DE0-5B50-BCB2A7DD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083" y="446712"/>
            <a:ext cx="11396883" cy="50167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/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 responsible for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负责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…  persuade sb. to do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sth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劝说某人做某事 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 fascinated by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着迷 </a:t>
            </a:r>
          </a:p>
          <a:p>
            <a:pPr algn="l"/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be suitable for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适合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…             get on well with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…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友好相处 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</a:p>
          <a:p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CV (curriculum vitae)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简历</a:t>
            </a:r>
            <a:r>
              <a:rPr lang="en-US" alt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3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bachelor’s degree </a:t>
            </a:r>
            <a:r>
              <a:rPr lang="zh-CN" altLang="zh-CN" sz="3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学士学位 </a:t>
            </a:r>
            <a:endParaRPr lang="zh-CN" sz="3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master’s degree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硕士学位  </a:t>
            </a:r>
            <a:r>
              <a:rPr lang="en-US" altLang="zh-CN" sz="3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apart from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除了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之外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let sb. down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让某人失望 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3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rather than </a:t>
            </a:r>
            <a:r>
              <a:rPr lang="zh-CN" altLang="zh-CN" sz="3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而不是 </a:t>
            </a:r>
            <a:endParaRPr lang="en-US" sz="32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apply for the position of sales consultant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申请销售顾问这一职位  </a:t>
            </a:r>
          </a:p>
          <a:p>
            <a:pPr algn="l"/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 gives me the chance to do both of these things.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它给了我同时做这些事的机会。</a:t>
            </a:r>
          </a:p>
          <a:p>
            <a:pPr algn="l"/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It was </a:t>
            </a:r>
            <a:r>
              <a:rPr lang="en-US" sz="3200" kern="100" dirty="0" err="1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Maths</a:t>
            </a:r>
            <a:r>
              <a:rPr lang="en-US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that I studied at university.  </a:t>
            </a:r>
            <a:r>
              <a:rPr lang="zh-CN" sz="32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我在大学学的是数学。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NDAxNWJmZjUxMGRhOWExZGMzMWRjMjljZDJlNzY3M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93,&quot;width&quot;:5400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745</Words>
  <Application>Microsoft Office PowerPoint</Application>
  <PresentationFormat>宽屏</PresentationFormat>
  <Paragraphs>109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Arial Narrow</vt:lpstr>
      <vt:lpstr>Calibri</vt:lpstr>
      <vt:lpstr>Comic Sans MS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3 P</cp:lastModifiedBy>
  <cp:revision>5</cp:revision>
  <cp:lastPrinted>2022-09-26T18:17:49Z</cp:lastPrinted>
  <dcterms:created xsi:type="dcterms:W3CDTF">2022-09-26T18:17:49Z</dcterms:created>
  <dcterms:modified xsi:type="dcterms:W3CDTF">2022-10-31T10:42:18Z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