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2591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0198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7924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7554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2479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576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3330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1166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1367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13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2199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F56-D525-498C-AD5B-C1BC162A9442}" type="datetimeFigureOut">
              <a:rPr lang="zh-CN" altLang="en-US" smtClean="0"/>
              <a:t>2023/3/23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BA635-C0E7-43B2-A8E8-6BC049A9AC8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778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写作变式训练之</a:t>
            </a:r>
            <a:br>
              <a:rPr lang="zh-CN" altLang="zh-CN" dirty="0">
                <a:latin typeface="华文行楷" panose="02010800040101010101" pitchFamily="2" charset="-122"/>
                <a:ea typeface="华文行楷" panose="02010800040101010101" pitchFamily="2" charset="-122"/>
              </a:rPr>
            </a:br>
            <a:r>
              <a:rPr lang="zh-CN" altLang="zh-CN" b="1" dirty="0">
                <a:latin typeface="华文行楷" panose="02010800040101010101" pitchFamily="2" charset="-122"/>
                <a:ea typeface="华文行楷" panose="02010800040101010101" pitchFamily="2" charset="-122"/>
              </a:rPr>
              <a:t>观点对比写作</a:t>
            </a:r>
            <a:endParaRPr lang="zh-CN" altLang="en-US" dirty="0"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68684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1316" y="116378"/>
            <a:ext cx="11862262" cy="6567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Today we had a heated class discussion about whether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cloning should be developed.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different opinions concerning this topic.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 65% of the students are in </a:t>
            </a:r>
            <a:r>
              <a:rPr lang="en-US" altLang="zh-CN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favour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idea that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cloning should be encouraged,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arguing that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part of the general development and progress of science, which has brought us many benefits. </a:t>
            </a:r>
            <a:r>
              <a:rPr lang="en-US" altLang="zh-CN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can cloning help cure many diseases but it also can save lives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students who are against it don’t think so. From their point of view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cloning still has too many unsolved problems associated with it, </a:t>
            </a:r>
            <a:r>
              <a:rPr lang="en-US" altLang="zh-C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misuse of </a:t>
            </a:r>
            <a:r>
              <a:rPr lang="en-US" altLang="zh-CN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could have unimaginable results.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Furthermore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cloning of humans could lead to social problems, such as the future population explosion.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After weighing the advantages and disadvantages, I think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such a new technology, we must be careful to make appropriate use of cloning. It could bring us a lot of benefits as long as we can avoid the possibility of causing harm. 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9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884405"/>
              </p:ext>
            </p:extLst>
          </p:nvPr>
        </p:nvGraphicFramePr>
        <p:xfrm>
          <a:off x="241069" y="2677656"/>
          <a:ext cx="11155681" cy="2316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99731">
                  <a:extLst>
                    <a:ext uri="{9D8B030D-6E8A-4147-A177-3AD203B41FA5}">
                      <a16:colId xmlns:a16="http://schemas.microsoft.com/office/drawing/2014/main" val="299641010"/>
                    </a:ext>
                  </a:extLst>
                </a:gridCol>
                <a:gridCol w="5318342">
                  <a:extLst>
                    <a:ext uri="{9D8B030D-6E8A-4147-A177-3AD203B41FA5}">
                      <a16:colId xmlns:a16="http://schemas.microsoft.com/office/drawing/2014/main" val="4193855659"/>
                    </a:ext>
                  </a:extLst>
                </a:gridCol>
                <a:gridCol w="1637608">
                  <a:extLst>
                    <a:ext uri="{9D8B030D-6E8A-4147-A177-3AD203B41FA5}">
                      <a16:colId xmlns:a16="http://schemas.microsoft.com/office/drawing/2014/main" val="3086375099"/>
                    </a:ext>
                  </a:extLst>
                </a:gridCol>
              </a:tblGrid>
              <a:tr h="1797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45%</a:t>
                      </a: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的同学认为 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  55%</a:t>
                      </a: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的同学认为 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你的看法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723219"/>
                  </a:ext>
                </a:extLst>
              </a:tr>
              <a:tr h="612140">
                <a:tc>
                  <a:txBody>
                    <a:bodyPr/>
                    <a:lstStyle/>
                    <a:p>
                      <a:pPr marL="514350" indent="-51435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网络语言生动、</a:t>
                      </a:r>
                      <a:r>
                        <a:rPr lang="zh-CN" alt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时尚</a:t>
                      </a:r>
                      <a:endParaRPr lang="en-US" alt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  <a:p>
                      <a:pPr marL="514350" indent="-51435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网络语言充满幽默 和智慧；</a:t>
                      </a:r>
                      <a:r>
                        <a:rPr 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514350" indent="-514350" algn="l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能使网上聊天更快捷。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网络语言缺乏思想性；</a:t>
                      </a:r>
                      <a:r>
                        <a:rPr 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没有被大部分人理解和接受</a:t>
                      </a:r>
                      <a:r>
                        <a:rPr lang="zh-CN" alt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；</a:t>
                      </a:r>
                      <a:endParaRPr lang="en-US" alt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</a:endParaRP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过多使用会使人不解，甚至误解。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    ?</a:t>
                      </a:r>
                      <a:endParaRPr lang="zh-CN" sz="2800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52180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440" y="215443"/>
            <a:ext cx="1197864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Step l 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佳作赏析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目前，一些诸如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GG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 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、</a:t>
            </a:r>
            <a:r>
              <a:rPr kumimoji="0" lang="en-US" altLang="zh-CN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XiaMi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等的网络语言在青少年中极为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盛行，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并出现在家庭作业、报告、甚至全国入学考试的作文中。你班就“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Should Internet Slang Be Forbidden”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进行了讨论，请你根据下表的讨论内容用英语写一篇短文。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3965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32755" y="166254"/>
            <a:ext cx="11779135" cy="65088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Nowadays, internet slang such as ‘GG’, ‘MM’ and ‘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XiaMi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’, is becoming increasingly popular with the teenagers.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Recently our class have had a heated discussion about whether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slang should be forbidden.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Opinions are divided on this topic.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zh-C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55% percent of the students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approve of the idea that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slang should be forbidden,</a:t>
            </a:r>
            <a:r>
              <a:rPr lang="en-US" altLang="zh-C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saying that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slang lacks depth of thought and is too simple. </a:t>
            </a:r>
            <a:r>
              <a:rPr lang="en-US" altLang="zh-CN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What's more,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hard for people to understand and accept Internet slang, which sometimes might make people confused, even resulting in misunderstanding.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contrary</a:t>
            </a:r>
            <a:r>
              <a:rPr lang="zh-CN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 hold an opposite view.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claim that</a:t>
            </a:r>
            <a:r>
              <a:rPr lang="en-US" altLang="zh-CN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only is internet slang vivid and fashionable but also it is full of humor and intelligence. </a:t>
            </a:r>
            <a:r>
              <a:rPr lang="en-US" altLang="zh-CN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addition,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think it is</a:t>
            </a: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slang</a:t>
            </a: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makes chatting on the Internet much quicker and more interesting.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far as I am concerned,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be OK as long as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these terms are used correctly in proper situations. </a:t>
            </a:r>
            <a:r>
              <a:rPr lang="en-US" altLang="zh-CN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in this way can we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make our language more colorful when using it correctly and quickly.</a:t>
            </a:r>
            <a:endParaRPr lang="zh-CN" altLang="zh-CN" dirty="0"/>
          </a:p>
          <a:p>
            <a:pPr marL="0" indent="0"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78526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46021" y="970588"/>
            <a:ext cx="10960179" cy="571807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Introduction: Recently our class have had a heated discussion about  </a:t>
            </a:r>
          </a:p>
          <a:p>
            <a:pPr marL="0" indent="0">
              <a:buNone/>
            </a:pP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whether….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Opinions are divided on this topic.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… 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approve of the idea that 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saying that 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What's more, …</a:t>
            </a:r>
            <a:endParaRPr lang="en-US" altLang="zh-CN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On the contrary</a:t>
            </a:r>
            <a:r>
              <a:rPr lang="zh-CN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others hold an opposite view.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claim that 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addition, …</a:t>
            </a:r>
            <a:endParaRPr lang="en-US" altLang="zh-CN" sz="28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Conclusion:  As far as I am concerned,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will be OK as long as</a:t>
            </a:r>
            <a:r>
              <a:rPr lang="en-US" altLang="zh-CN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in this way can we</a:t>
            </a:r>
            <a:endParaRPr lang="zh-CN" altLang="zh-CN" sz="2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C70882AE-08AE-D651-C756-553515B495E2}"/>
              </a:ext>
            </a:extLst>
          </p:cNvPr>
          <p:cNvSpPr txBox="1"/>
          <p:nvPr/>
        </p:nvSpPr>
        <p:spPr>
          <a:xfrm>
            <a:off x="3545376" y="385813"/>
            <a:ext cx="4961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The Essay Outline</a:t>
            </a:r>
          </a:p>
        </p:txBody>
      </p:sp>
    </p:spTree>
    <p:extLst>
      <p:ext uri="{BB962C8B-B14F-4D97-AF65-F5344CB8AC3E}">
        <p14:creationId xmlns:p14="http://schemas.microsoft.com/office/powerpoint/2010/main" val="402847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124127"/>
              </p:ext>
            </p:extLst>
          </p:nvPr>
        </p:nvGraphicFramePr>
        <p:xfrm>
          <a:off x="157942" y="1896374"/>
          <a:ext cx="11754196" cy="364348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1501">
                  <a:extLst>
                    <a:ext uri="{9D8B030D-6E8A-4147-A177-3AD203B41FA5}">
                      <a16:colId xmlns:a16="http://schemas.microsoft.com/office/drawing/2014/main" val="1729371107"/>
                    </a:ext>
                  </a:extLst>
                </a:gridCol>
                <a:gridCol w="10272695">
                  <a:extLst>
                    <a:ext uri="{9D8B030D-6E8A-4147-A177-3AD203B41FA5}">
                      <a16:colId xmlns:a16="http://schemas.microsoft.com/office/drawing/2014/main" val="3524544707"/>
                    </a:ext>
                  </a:extLst>
                </a:gridCol>
              </a:tblGrid>
              <a:tr h="5072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主题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4634784"/>
                  </a:ext>
                </a:extLst>
              </a:tr>
              <a:tr h="5164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文体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9280004"/>
                  </a:ext>
                </a:extLst>
              </a:tr>
              <a:tr h="4667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人称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397692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</a:rPr>
                        <a:t>时态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009416"/>
                  </a:ext>
                </a:extLst>
              </a:tr>
              <a:tr h="1695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</a:rPr>
                        <a:t> </a:t>
                      </a:r>
                      <a:endParaRPr lang="zh-CN" sz="2800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800" b="1" kern="100" dirty="0">
                          <a:effectLst/>
                        </a:rPr>
                        <a:t>文章</a:t>
                      </a:r>
                      <a:endParaRPr lang="en-US" altLang="zh-CN" sz="2800" b="1" kern="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altLang="en-US" sz="2800" b="1" kern="1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结构</a:t>
                      </a:r>
                      <a:endParaRPr lang="zh-CN" sz="2800" b="1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zh-CN" altLang="en-US" sz="2800" b="1" dirty="0">
                        <a:solidFill>
                          <a:srgbClr val="008000"/>
                        </a:solidFill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486547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7942" y="221277"/>
            <a:ext cx="12046888" cy="132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文章结构分析：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zh-CN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语法、句型亮点</a:t>
            </a: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____________________________________________________________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lnSpc>
                <a:spcPct val="114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__________________________________________________________________</a:t>
            </a:r>
            <a:endParaRPr kumimoji="0" lang="en-US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819363" y="632660"/>
            <a:ext cx="10016079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强调句型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it is…that…</a:t>
            </a:r>
            <a:r>
              <a:rPr lang="zh-CN" alt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；现在分词做状语；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only in this way</a:t>
            </a:r>
            <a:r>
              <a:rPr lang="zh-CN" alt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引起的倒装句；</a:t>
            </a:r>
            <a:r>
              <a:rPr lang="en-US" altLang="zh-CN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which</a:t>
            </a:r>
            <a:r>
              <a:rPr lang="zh-CN" altLang="en-US" sz="26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引导非限制性定语从句</a:t>
            </a:r>
            <a:endParaRPr lang="en-US" altLang="zh-CN" sz="26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endParaRPr lang="zh-CN" altLang="en-US" sz="2600" dirty="0">
              <a:solidFill>
                <a:srgbClr val="FF000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1734155" y="1928920"/>
            <a:ext cx="63930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C0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whether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2800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Internet slang should be forbidden</a:t>
            </a:r>
            <a:endParaRPr lang="zh-CN" altLang="en-US" sz="2800" dirty="0"/>
          </a:p>
        </p:txBody>
      </p:sp>
      <p:sp>
        <p:nvSpPr>
          <p:cNvPr id="8" name="矩形 7"/>
          <p:cNvSpPr/>
          <p:nvPr/>
        </p:nvSpPr>
        <p:spPr>
          <a:xfrm>
            <a:off x="1479649" y="2478824"/>
            <a:ext cx="353494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（观点对比类）议论文</a:t>
            </a:r>
            <a:endParaRPr lang="zh-CN" altLang="zh-CN" sz="2600" b="1" kern="100" dirty="0">
              <a:solidFill>
                <a:srgbClr val="FF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1704344" y="2959521"/>
            <a:ext cx="3199915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第一人称和第三人称</a:t>
            </a:r>
            <a:endParaRPr lang="zh-CN" altLang="zh-CN" sz="2600" b="1" kern="100" dirty="0">
              <a:solidFill>
                <a:srgbClr val="FF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801852" y="3330970"/>
            <a:ext cx="2529860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zh-CN" altLang="en-US" sz="2600" b="1" kern="1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一般现在时为主</a:t>
            </a:r>
            <a:endParaRPr lang="zh-CN" altLang="zh-CN" sz="2600" b="1" kern="100" dirty="0">
              <a:solidFill>
                <a:srgbClr val="FF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734155" y="3953493"/>
            <a:ext cx="9911976" cy="15818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CN" sz="2600" b="1" dirty="0">
                <a:solidFill>
                  <a:srgbClr val="008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Para1:</a:t>
            </a:r>
            <a:r>
              <a:rPr lang="zh-CN" altLang="en-US" sz="2600" b="1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引出要议论的话题</a:t>
            </a:r>
            <a:endParaRPr lang="zh-CN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rgbClr val="008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Para2:</a:t>
            </a:r>
            <a:r>
              <a:rPr lang="zh-CN" altLang="en-US" sz="2600" b="1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陈述正反两方面观点及理由</a:t>
            </a:r>
            <a:endParaRPr lang="zh-CN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>
              <a:lnSpc>
                <a:spcPct val="14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rgbClr val="008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Para3:</a:t>
            </a:r>
            <a:r>
              <a:rPr lang="zh-CN" altLang="en-US" sz="2600" b="1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  <a:sym typeface="+mn-ea"/>
              </a:rPr>
              <a:t>自己观点及理由</a:t>
            </a:r>
            <a:endParaRPr lang="zh-CN" altLang="en-US" sz="2600" b="1" dirty="0">
              <a:solidFill>
                <a:srgbClr val="008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56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1316" y="83127"/>
            <a:ext cx="11212484" cy="6093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zh-CN" b="1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精彩句型积累：</a:t>
            </a:r>
            <a:endParaRPr lang="zh-CN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en-US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最近，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我们</a:t>
            </a:r>
            <a:r>
              <a:rPr lang="zh-CN" altLang="en-US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班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举行了一场激烈的讨论，讨论内容是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……</a:t>
            </a:r>
          </a:p>
          <a:p>
            <a:pPr marL="514350" indent="-51435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在这一问题上，大家意见不一。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_________________________</a:t>
            </a:r>
          </a:p>
          <a:p>
            <a:pPr marL="514350" indent="-514350"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55%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的学生赞同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……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的观点，说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……_________________________</a:t>
            </a:r>
          </a:p>
          <a:p>
            <a:pPr marL="514350" indent="-51435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相反，其他同学持不同观点。</a:t>
            </a:r>
            <a:endParaRPr lang="en-US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他们声称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……_________________________</a:t>
            </a:r>
            <a:endParaRPr lang="zh-CN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5. 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除此之外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____________________________________</a:t>
            </a:r>
            <a:endParaRPr lang="zh-CN" altLang="zh-CN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6. </a:t>
            </a:r>
            <a:r>
              <a:rPr lang="zh-CN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就我个人而言</a:t>
            </a:r>
            <a:r>
              <a:rPr lang="en-US" altLang="zh-CN" dirty="0"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_____________________</a:t>
            </a:r>
          </a:p>
        </p:txBody>
      </p:sp>
      <p:sp>
        <p:nvSpPr>
          <p:cNvPr id="4" name="矩形 3"/>
          <p:cNvSpPr/>
          <p:nvPr/>
        </p:nvSpPr>
        <p:spPr>
          <a:xfrm>
            <a:off x="632022" y="840541"/>
            <a:ext cx="100590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Recently our class have had a heated discussion about whether…</a:t>
            </a:r>
          </a:p>
        </p:txBody>
      </p:sp>
      <p:sp>
        <p:nvSpPr>
          <p:cNvPr id="5" name="矩形 4"/>
          <p:cNvSpPr/>
          <p:nvPr/>
        </p:nvSpPr>
        <p:spPr>
          <a:xfrm>
            <a:off x="5622572" y="1633575"/>
            <a:ext cx="53383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Opinions are divided on this topic.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zh-CN" sz="2800" dirty="0">
              <a:solidFill>
                <a:srgbClr val="FF000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32022" y="2510124"/>
            <a:ext cx="1010404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55% 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percent of the students approve of the idea that…, saying that </a:t>
            </a:r>
            <a:endParaRPr lang="zh-CN" altLang="en-US" sz="2800" dirty="0"/>
          </a:p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en-US" sz="2800" dirty="0"/>
          </a:p>
        </p:txBody>
      </p:sp>
      <p:sp>
        <p:nvSpPr>
          <p:cNvPr id="7" name="矩形 6"/>
          <p:cNvSpPr/>
          <p:nvPr/>
        </p:nvSpPr>
        <p:spPr>
          <a:xfrm>
            <a:off x="-1616904" y="4581009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76973" y="3473049"/>
            <a:ext cx="7328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On the contrary</a:t>
            </a:r>
            <a:r>
              <a:rPr lang="zh-CN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others hold the opposite view.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</a:t>
            </a:r>
            <a:endParaRPr lang="zh-CN" altLang="en-US" sz="2800" dirty="0"/>
          </a:p>
        </p:txBody>
      </p:sp>
      <p:sp>
        <p:nvSpPr>
          <p:cNvPr id="9" name="矩形 8"/>
          <p:cNvSpPr/>
          <p:nvPr/>
        </p:nvSpPr>
        <p:spPr>
          <a:xfrm>
            <a:off x="2922459" y="4124713"/>
            <a:ext cx="3034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They  claim  that…</a:t>
            </a:r>
            <a:endParaRPr lang="zh-CN" altLang="en-US" sz="2800" dirty="0"/>
          </a:p>
        </p:txBody>
      </p:sp>
      <p:sp>
        <p:nvSpPr>
          <p:cNvPr id="10" name="矩形 9"/>
          <p:cNvSpPr/>
          <p:nvPr/>
        </p:nvSpPr>
        <p:spPr>
          <a:xfrm>
            <a:off x="2061762" y="4679062"/>
            <a:ext cx="3808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In addition/What’s more</a:t>
            </a:r>
            <a:endParaRPr lang="zh-CN" altLang="zh-CN" sz="28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758751" y="5202282"/>
            <a:ext cx="3902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As far as I am concerned</a:t>
            </a:r>
            <a:endParaRPr lang="zh-CN" altLang="en-US" sz="2800" dirty="0"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71584" y="2493715"/>
            <a:ext cx="6278854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are in </a:t>
            </a:r>
            <a:r>
              <a:rPr lang="en-US" altLang="zh-CN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favour</a:t>
            </a: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of the idea, </a:t>
            </a:r>
            <a:r>
              <a:rPr lang="en-US" altLang="zh-CN" sz="2800" b="1" i="1" dirty="0" err="1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believeing</a:t>
            </a:r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that</a:t>
            </a:r>
            <a:endParaRPr lang="zh-CN" altLang="en-US" sz="2800" dirty="0">
              <a:solidFill>
                <a:srgbClr val="7030A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4338760" y="1333868"/>
            <a:ext cx="7853240" cy="95410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Students take different attitudes towards it.</a:t>
            </a:r>
          </a:p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 are different opinions concerning this topic.</a:t>
            </a:r>
            <a:endParaRPr lang="zh-CN" altLang="en-US" sz="2800" b="1" i="1" dirty="0">
              <a:solidFill>
                <a:srgbClr val="7030A0"/>
              </a:solidFill>
              <a:latin typeface="Times New Roman" panose="02020603050405020304" pitchFamily="18" charset="0"/>
              <a:ea typeface="仿宋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76973" y="3524259"/>
            <a:ext cx="8200322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However, students who are against it don’t think so. </a:t>
            </a:r>
            <a:endParaRPr lang="zh-CN" altLang="en-US" sz="2800" b="1" dirty="0">
              <a:solidFill>
                <a:srgbClr val="7030A0"/>
              </a:solidFill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DB09B0A-8887-F35D-556F-727B4ACD5712}"/>
              </a:ext>
            </a:extLst>
          </p:cNvPr>
          <p:cNvSpPr txBox="1"/>
          <p:nvPr/>
        </p:nvSpPr>
        <p:spPr>
          <a:xfrm>
            <a:off x="3795296" y="4057789"/>
            <a:ext cx="1086928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argue</a:t>
            </a:r>
            <a:endParaRPr lang="en-US" sz="28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F9D0FD90-9F79-CDD0-6E7F-F3377F7F83AB}"/>
              </a:ext>
            </a:extLst>
          </p:cNvPr>
          <p:cNvSpPr txBox="1"/>
          <p:nvPr/>
        </p:nvSpPr>
        <p:spPr>
          <a:xfrm>
            <a:off x="2031756" y="4558987"/>
            <a:ext cx="4064244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Besides/Moreover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04F7D903-B0E1-BE87-2CFB-6EBBBB35D9B0}"/>
              </a:ext>
            </a:extLst>
          </p:cNvPr>
          <p:cNvSpPr txBox="1"/>
          <p:nvPr/>
        </p:nvSpPr>
        <p:spPr>
          <a:xfrm>
            <a:off x="2758751" y="5082207"/>
            <a:ext cx="4003327" cy="52322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zh-CN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From my perspective</a:t>
            </a:r>
            <a:endParaRPr lang="en-US" sz="28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364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8" grpId="0"/>
      <p:bldP spid="9" grpId="0"/>
      <p:bldP spid="10" grpId="0"/>
      <p:bldP spid="11" grpId="0"/>
      <p:bldP spid="12" grpId="0" animBg="1"/>
      <p:bldP spid="13" grpId="0" animBg="1"/>
      <p:bldP spid="14" grpId="0" animBg="1"/>
      <p:bldP spid="15" grpId="0" animBg="1"/>
      <p:bldP spid="17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4747656"/>
              </p:ext>
            </p:extLst>
          </p:nvPr>
        </p:nvGraphicFramePr>
        <p:xfrm>
          <a:off x="216131" y="2901144"/>
          <a:ext cx="11755736" cy="2909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3011">
                  <a:extLst>
                    <a:ext uri="{9D8B030D-6E8A-4147-A177-3AD203B41FA5}">
                      <a16:colId xmlns:a16="http://schemas.microsoft.com/office/drawing/2014/main" val="672614379"/>
                    </a:ext>
                  </a:extLst>
                </a:gridCol>
                <a:gridCol w="6092725">
                  <a:extLst>
                    <a:ext uri="{9D8B030D-6E8A-4147-A177-3AD203B41FA5}">
                      <a16:colId xmlns:a16="http://schemas.microsoft.com/office/drawing/2014/main" val="1504613325"/>
                    </a:ext>
                  </a:extLst>
                </a:gridCol>
              </a:tblGrid>
              <a:tr h="5403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         </a:t>
                      </a:r>
                      <a:r>
                        <a:rPr lang="zh-CN" sz="2800" b="1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支持者</a:t>
                      </a:r>
                      <a:endParaRPr lang="zh-CN" sz="2800" b="1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      </a:t>
                      </a:r>
                      <a:r>
                        <a:rPr lang="zh-CN" sz="2800" b="1" kern="10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反对者</a:t>
                      </a:r>
                      <a:endParaRPr lang="zh-CN" sz="2800" b="1" kern="10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0914462"/>
                  </a:ext>
                </a:extLst>
              </a:tr>
              <a:tr h="1794702"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儿童时期记忆力好，可以记住很多单词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能为以后的英语学习打下坚实的基础</a:t>
                      </a:r>
                      <a:endParaRPr lang="zh-CN" sz="2800" b="1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儿童时期既要学汉语拼音又要学英语</a:t>
                      </a:r>
                      <a:r>
                        <a:rPr lang="en-US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,</a:t>
                      </a: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易混淆</a:t>
                      </a:r>
                    </a:p>
                    <a:p>
                      <a:pPr marL="514350" indent="-51435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会影响汉语学习和今后的英语学习</a:t>
                      </a:r>
                      <a:endParaRPr lang="zh-CN" sz="2800" b="1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42739"/>
                  </a:ext>
                </a:extLst>
              </a:tr>
              <a:tr h="57080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    </a:t>
                      </a:r>
                      <a:r>
                        <a:rPr lang="zh-CN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你的观点（理由）</a:t>
                      </a:r>
                      <a:r>
                        <a:rPr lang="en-US" sz="2800" b="1" kern="100" dirty="0">
                          <a:effectLst/>
                          <a:latin typeface="仿宋" panose="02010609060101010101" pitchFamily="49" charset="-122"/>
                          <a:ea typeface="仿宋" panose="02010609060101010101" pitchFamily="49" charset="-122"/>
                        </a:rPr>
                        <a:t> </a:t>
                      </a:r>
                      <a:endParaRPr lang="zh-CN" sz="2800" b="1" kern="100" dirty="0">
                        <a:effectLst/>
                        <a:latin typeface="仿宋" panose="02010609060101010101" pitchFamily="49" charset="-122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15505409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377376"/>
            <a:ext cx="11971867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04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Step II </a:t>
            </a: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实战演练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 上周我们班进行了一场有关英语学习的讨论。讨论的题目是：学习英语要不要从儿童时期开始？请你根据下表中的提示写一篇短文，介绍讨论的情况。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 注意：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． 词数：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100</a:t>
            </a: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左右（不包括已给的起始句）；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              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2</a:t>
            </a: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． 参考词汇：基础 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foundation , </a:t>
            </a:r>
            <a:r>
              <a:rPr kumimoji="0" lang="zh-CN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汉语拼音</a:t>
            </a:r>
            <a:r>
              <a:rPr kumimoji="0" lang="en-US" altLang="zh-CN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仿宋" panose="02010609060101010101" pitchFamily="49" charset="-122"/>
                <a:cs typeface="Times New Roman" panose="02020603050405020304" pitchFamily="18" charset="0"/>
              </a:rPr>
              <a:t>Chinese pinyin</a:t>
            </a:r>
          </a:p>
          <a:p>
            <a:pPr marL="0" marR="0" lvl="0" indent="3048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</a:t>
            </a:r>
            <a:endParaRPr kumimoji="0" lang="en-US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66519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9505" y="199505"/>
            <a:ext cx="11154295" cy="59774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Last week,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class had a heated discussion about whether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should start learning English from childhood.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Opinions are divided on this topic.</a:t>
            </a:r>
          </a:p>
          <a:p>
            <a:pPr marL="0" indent="0">
              <a:buNone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 students approve of the idea that it is essential to learn English from childhood, saying that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children who have a very good memory can learn many words by heart.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it will help them lay a solid foundation for their future English learning, </a:t>
            </a:r>
            <a:r>
              <a:rPr lang="en-US" altLang="zh-CN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which is of great benefit to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them.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the contrary, others hold an opposite opinion. They claim that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if children study Chinese Pinyin and English at the same time, they will easily mix them up.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What’s worse,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will have a bad effect on their Chinese learning and their further English learning.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As far as I am concerned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completely agree with the former.</a:t>
            </a:r>
            <a:r>
              <a:rPr lang="en-US" altLang="zh-CN" dirty="0"/>
              <a:t> </a:t>
            </a:r>
            <a:r>
              <a:rPr lang="en-US" altLang="zh-CN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only can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English at an early age build up their sense of confidence in English, </a:t>
            </a:r>
            <a:r>
              <a:rPr lang="en-US" altLang="zh-CN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also it can broaden their horizons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 conclusion, we can’t attach too much significance to it.</a:t>
            </a:r>
            <a:endParaRPr lang="zh-CN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873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内容占位符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6648871"/>
              </p:ext>
            </p:extLst>
          </p:nvPr>
        </p:nvGraphicFramePr>
        <p:xfrm>
          <a:off x="174569" y="2072741"/>
          <a:ext cx="11637817" cy="384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5918">
                  <a:extLst>
                    <a:ext uri="{9D8B030D-6E8A-4147-A177-3AD203B41FA5}">
                      <a16:colId xmlns:a16="http://schemas.microsoft.com/office/drawing/2014/main" val="1499722313"/>
                    </a:ext>
                  </a:extLst>
                </a:gridCol>
                <a:gridCol w="4088963">
                  <a:extLst>
                    <a:ext uri="{9D8B030D-6E8A-4147-A177-3AD203B41FA5}">
                      <a16:colId xmlns:a16="http://schemas.microsoft.com/office/drawing/2014/main" val="4050049759"/>
                    </a:ext>
                  </a:extLst>
                </a:gridCol>
                <a:gridCol w="5332861">
                  <a:extLst>
                    <a:ext uri="{9D8B030D-6E8A-4147-A177-3AD203B41FA5}">
                      <a16:colId xmlns:a16="http://schemas.microsoft.com/office/drawing/2014/main" val="4145324572"/>
                    </a:ext>
                  </a:extLst>
                </a:gridCol>
                <a:gridCol w="1010075">
                  <a:extLst>
                    <a:ext uri="{9D8B030D-6E8A-4147-A177-3AD203B41FA5}">
                      <a16:colId xmlns:a16="http://schemas.microsoft.com/office/drawing/2014/main" val="388818073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话题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Cloning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469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观点及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支持率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65%  for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35%  against 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你的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观点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27447"/>
                  </a:ext>
                </a:extLst>
              </a:tr>
              <a:tr h="91567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CN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理由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克隆技术能够促进科学的发展；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克隆技术对人类很有益，它可以帮助治愈很多疾病，挽救很多人的生命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目前，克隆技术还存在很多问题，滥用这项技术会给人类带来难以想象的后果；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zh-CN" sz="2800" kern="260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如果有科学家利用克隆技术来克隆人的话，将会导致很多问题的出现，如人口猛增等</a:t>
                      </a:r>
                      <a:endParaRPr lang="zh-CN" sz="2800" kern="10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kern="2600" dirty="0">
                          <a:effectLst/>
                          <a:latin typeface="Times New Roman" panose="02020603050405020304" pitchFamily="18" charset="0"/>
                          <a:ea typeface="仿宋" panose="02010609060101010101" pitchFamily="49" charset="-122"/>
                          <a:cs typeface="Times New Roman" panose="02020603050405020304" pitchFamily="18" charset="0"/>
                        </a:rPr>
                        <a:t>……</a:t>
                      </a:r>
                      <a:endParaRPr lang="zh-CN" sz="2800" kern="100" dirty="0">
                        <a:effectLst/>
                        <a:latin typeface="Times New Roman" panose="02020603050405020304" pitchFamily="18" charset="0"/>
                        <a:ea typeface="仿宋" panose="02010609060101010101" pitchFamily="49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320973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190" y="110369"/>
            <a:ext cx="1159625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Step III 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变式训练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你班英语老师让同学们就该不该发展克隆技术展开讨论，同学们纷纷发表了自己的看法。请你根据下面的表格写一篇</a:t>
            </a:r>
            <a:r>
              <a:rPr kumimoji="0" lang="en-US" altLang="zh-CN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120</a:t>
            </a:r>
            <a:r>
              <a:rPr kumimoji="0" lang="zh-C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字左右的短文，做一总结，并发表自己的看法。</a:t>
            </a:r>
            <a:endParaRPr kumimoji="0" lang="zh-C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556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1329</Words>
  <Application>Microsoft Office PowerPoint</Application>
  <PresentationFormat>宽屏</PresentationFormat>
  <Paragraphs>114</Paragraphs>
  <Slides>10</Slides>
  <Notes>0</Notes>
  <HiddenSlides>4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仿宋</vt:lpstr>
      <vt:lpstr>华文行楷</vt:lpstr>
      <vt:lpstr>等线</vt:lpstr>
      <vt:lpstr>等线 Light</vt:lpstr>
      <vt:lpstr>Arial</vt:lpstr>
      <vt:lpstr>Times New Roman</vt:lpstr>
      <vt:lpstr>Wingdings</vt:lpstr>
      <vt:lpstr>Office 主题​​</vt:lpstr>
      <vt:lpstr>写作变式训练之 观点对比写作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写作变式训练之 观点对比写作</dc:title>
  <dc:creator>梦沫惜</dc:creator>
  <cp:lastModifiedBy>3 P</cp:lastModifiedBy>
  <cp:revision>19</cp:revision>
  <dcterms:created xsi:type="dcterms:W3CDTF">2023-02-28T13:04:02Z</dcterms:created>
  <dcterms:modified xsi:type="dcterms:W3CDTF">2023-03-22T23:34:45Z</dcterms:modified>
</cp:coreProperties>
</file>