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4" r:id="rId10"/>
    <p:sldId id="265" r:id="rId11"/>
    <p:sldId id="266" r:id="rId12"/>
    <p:sldId id="267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FE95CA9-3B5A-48C2-8E3B-D9501BCF18D9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1F4F74-2EDF-4038-A9F7-525295C59BDF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388993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5CA9-3B5A-48C2-8E3B-D9501BCF18D9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F74-2EDF-4038-A9F7-525295C5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0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5CA9-3B5A-48C2-8E3B-D9501BCF18D9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F74-2EDF-4038-A9F7-525295C5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1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5CA9-3B5A-48C2-8E3B-D9501BCF18D9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F74-2EDF-4038-A9F7-525295C5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78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E95CA9-3B5A-48C2-8E3B-D9501BCF18D9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1F4F74-2EDF-4038-A9F7-525295C59BD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21401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5CA9-3B5A-48C2-8E3B-D9501BCF18D9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F74-2EDF-4038-A9F7-525295C5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49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5CA9-3B5A-48C2-8E3B-D9501BCF18D9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F74-2EDF-4038-A9F7-525295C5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8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5CA9-3B5A-48C2-8E3B-D9501BCF18D9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F74-2EDF-4038-A9F7-525295C5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8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5CA9-3B5A-48C2-8E3B-D9501BCF18D9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F74-2EDF-4038-A9F7-525295C59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7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E95CA9-3B5A-48C2-8E3B-D9501BCF18D9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1F4F74-2EDF-4038-A9F7-525295C59B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626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E95CA9-3B5A-48C2-8E3B-D9501BCF18D9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1F4F74-2EDF-4038-A9F7-525295C59B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6782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FE95CA9-3B5A-48C2-8E3B-D9501BCF18D9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D1F4F74-2EDF-4038-A9F7-525295C59B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1602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216914F-498E-A7F1-C2D9-CE96B95EC726}"/>
              </a:ext>
            </a:extLst>
          </p:cNvPr>
          <p:cNvSpPr txBox="1"/>
          <p:nvPr/>
        </p:nvSpPr>
        <p:spPr>
          <a:xfrm>
            <a:off x="779929" y="188259"/>
            <a:ext cx="1134035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 1 senior </a:t>
            </a:r>
            <a:r>
              <a:rPr lang="en-US" sz="3200" dirty="0">
                <a:solidFill>
                  <a:srgbClr val="FF0000"/>
                </a:solidFill>
              </a:rPr>
              <a:t>adj.</a:t>
            </a:r>
            <a:r>
              <a:rPr lang="zh-CN" altLang="en-US" sz="3200" dirty="0"/>
              <a:t>较高的，高级的，级别</a:t>
            </a:r>
            <a:r>
              <a:rPr lang="en-US" altLang="zh-CN" sz="3200" dirty="0"/>
              <a:t>(</a:t>
            </a:r>
            <a:r>
              <a:rPr lang="zh-CN" altLang="en-US" sz="3200" dirty="0"/>
              <a:t>或地位</a:t>
            </a:r>
            <a:r>
              <a:rPr lang="en-US" altLang="zh-CN" sz="3200" dirty="0"/>
              <a:t>)</a:t>
            </a:r>
            <a:r>
              <a:rPr lang="zh-CN" altLang="en-US" sz="3200" dirty="0"/>
              <a:t>高的 </a:t>
            </a:r>
            <a:r>
              <a:rPr lang="en-US" sz="3200" dirty="0">
                <a:solidFill>
                  <a:srgbClr val="FF0000"/>
                </a:solidFill>
              </a:rPr>
              <a:t>n．</a:t>
            </a:r>
            <a:r>
              <a:rPr lang="zh-CN" altLang="en-US" sz="3200" dirty="0"/>
              <a:t>高年级学生；上司；年纪较长的人</a:t>
            </a:r>
          </a:p>
          <a:p>
            <a:r>
              <a:rPr lang="en-US" altLang="zh-CN" sz="3200" dirty="0"/>
              <a:t>•</a:t>
            </a:r>
            <a:r>
              <a:rPr lang="en-US" sz="3200" dirty="0"/>
              <a:t>be senior </a:t>
            </a:r>
            <a:r>
              <a:rPr lang="en-US" sz="3200" u="sng" dirty="0"/>
              <a:t>to</a:t>
            </a:r>
            <a:r>
              <a:rPr lang="en-US" sz="3200" dirty="0"/>
              <a:t> </a:t>
            </a:r>
            <a:r>
              <a:rPr lang="zh-CN" altLang="en-US" sz="3200" dirty="0"/>
              <a:t>比</a:t>
            </a:r>
            <a:r>
              <a:rPr lang="en-US" altLang="zh-CN" sz="3200" dirty="0"/>
              <a:t>……</a:t>
            </a:r>
            <a:r>
              <a:rPr lang="zh-CN" altLang="en-US" sz="3200" dirty="0"/>
              <a:t>高</a:t>
            </a:r>
            <a:r>
              <a:rPr lang="en-US" altLang="zh-CN" sz="3200" dirty="0"/>
              <a:t>(</a:t>
            </a:r>
            <a:r>
              <a:rPr lang="zh-CN" altLang="en-US" sz="3200" dirty="0"/>
              <a:t>级</a:t>
            </a:r>
            <a:r>
              <a:rPr lang="en-US" altLang="zh-CN" sz="3200" dirty="0"/>
              <a:t>)</a:t>
            </a:r>
            <a:r>
              <a:rPr lang="zh-CN" altLang="en-US" sz="3200" dirty="0"/>
              <a:t>；比</a:t>
            </a:r>
            <a:r>
              <a:rPr lang="en-US" altLang="zh-CN" sz="3200" dirty="0"/>
              <a:t>……</a:t>
            </a:r>
            <a:r>
              <a:rPr lang="zh-CN" altLang="en-US" sz="3200" dirty="0"/>
              <a:t>年长</a:t>
            </a:r>
          </a:p>
          <a:p>
            <a:r>
              <a:rPr lang="en-US" sz="3200" dirty="0"/>
              <a:t>My brother is my senior </a:t>
            </a:r>
            <a:r>
              <a:rPr lang="en-US" sz="3200" u="sng" dirty="0"/>
              <a:t>by</a:t>
            </a:r>
            <a:r>
              <a:rPr lang="en-US" sz="3200" dirty="0"/>
              <a:t> two years.</a:t>
            </a:r>
          </a:p>
          <a:p>
            <a:r>
              <a:rPr lang="en-US" sz="3200" dirty="0"/>
              <a:t>2 differ </a:t>
            </a:r>
            <a:r>
              <a:rPr lang="en-US" sz="3200" dirty="0">
                <a:solidFill>
                  <a:srgbClr val="FF0000"/>
                </a:solidFill>
              </a:rPr>
              <a:t>vi.</a:t>
            </a:r>
            <a:r>
              <a:rPr lang="zh-CN" altLang="en-US" sz="3200" dirty="0"/>
              <a:t>不同，不一样，有区别 </a:t>
            </a:r>
            <a:r>
              <a:rPr lang="en-US" altLang="zh-CN" sz="3200" dirty="0"/>
              <a:t>(</a:t>
            </a:r>
            <a:r>
              <a:rPr lang="en-US" sz="3200" dirty="0"/>
              <a:t>vary)</a:t>
            </a:r>
          </a:p>
          <a:p>
            <a:r>
              <a:rPr lang="en-US" sz="3200" dirty="0"/>
              <a:t>differ </a:t>
            </a:r>
            <a:r>
              <a:rPr lang="en-US" sz="3200" u="sng" dirty="0"/>
              <a:t>from</a:t>
            </a:r>
            <a:r>
              <a:rPr lang="en-US" sz="3200" dirty="0"/>
              <a:t>...</a:t>
            </a:r>
            <a:r>
              <a:rPr lang="zh-CN" altLang="en-US" sz="3200" dirty="0"/>
              <a:t>与</a:t>
            </a:r>
            <a:r>
              <a:rPr lang="en-US" altLang="zh-CN" sz="3200" dirty="0"/>
              <a:t>……</a:t>
            </a:r>
            <a:r>
              <a:rPr lang="zh-CN" altLang="en-US" sz="3200" dirty="0"/>
              <a:t>不同</a:t>
            </a:r>
          </a:p>
          <a:p>
            <a:r>
              <a:rPr lang="en-US" sz="3200" dirty="0"/>
              <a:t>differ </a:t>
            </a:r>
            <a:r>
              <a:rPr lang="en-US" sz="3200" u="sng" dirty="0"/>
              <a:t>in</a:t>
            </a:r>
            <a:r>
              <a:rPr lang="en-US" sz="3200" dirty="0"/>
              <a:t>...</a:t>
            </a:r>
            <a:r>
              <a:rPr lang="zh-CN" altLang="en-US" sz="3200" dirty="0"/>
              <a:t>在</a:t>
            </a:r>
            <a:r>
              <a:rPr lang="en-US" altLang="zh-CN" sz="3200" dirty="0"/>
              <a:t>……</a:t>
            </a:r>
            <a:r>
              <a:rPr lang="zh-CN" altLang="en-US" sz="3200" dirty="0"/>
              <a:t>方面不同</a:t>
            </a:r>
          </a:p>
          <a:p>
            <a:r>
              <a:rPr lang="en-US" sz="3200" dirty="0"/>
              <a:t>differ </a:t>
            </a:r>
            <a:r>
              <a:rPr lang="en-US" sz="3200" u="sng" dirty="0"/>
              <a:t>with</a:t>
            </a:r>
            <a:r>
              <a:rPr lang="en-US" sz="3200" dirty="0"/>
              <a:t> sb about/on </a:t>
            </a:r>
            <a:r>
              <a:rPr lang="en-US" sz="3200" dirty="0" err="1"/>
              <a:t>sth</a:t>
            </a:r>
            <a:r>
              <a:rPr lang="en-US" sz="3200" dirty="0"/>
              <a:t> </a:t>
            </a:r>
            <a:r>
              <a:rPr lang="zh-CN" altLang="en-US" sz="3200" dirty="0"/>
              <a:t>与某人在某事上有异议</a:t>
            </a:r>
          </a:p>
          <a:p>
            <a:r>
              <a:rPr lang="en-US" altLang="zh-CN" sz="3200" dirty="0"/>
              <a:t>•</a:t>
            </a:r>
            <a:r>
              <a:rPr lang="en-US" sz="3200" dirty="0"/>
              <a:t>make a/no difference (to...) (</a:t>
            </a:r>
            <a:r>
              <a:rPr lang="zh-CN" altLang="en-US" sz="3200" dirty="0"/>
              <a:t>对</a:t>
            </a:r>
            <a:r>
              <a:rPr lang="en-US" altLang="zh-CN" sz="3200" dirty="0"/>
              <a:t>……)</a:t>
            </a:r>
            <a:r>
              <a:rPr lang="zh-CN" altLang="en-US" sz="3200" dirty="0"/>
              <a:t>有</a:t>
            </a:r>
            <a:r>
              <a:rPr lang="en-US" altLang="zh-CN" sz="3200" dirty="0"/>
              <a:t>/</a:t>
            </a:r>
            <a:r>
              <a:rPr lang="zh-CN" altLang="en-US" sz="3200" dirty="0"/>
              <a:t>无影响</a:t>
            </a:r>
          </a:p>
          <a:p>
            <a:r>
              <a:rPr lang="zh-CN" altLang="en-US" sz="3200" dirty="0"/>
              <a:t>翻译：在这个话题上人们的观点不一样</a:t>
            </a:r>
            <a:endParaRPr lang="en-US" altLang="zh-CN" sz="3200" dirty="0"/>
          </a:p>
          <a:p>
            <a:r>
              <a:rPr lang="en-US" altLang="zh-CN" sz="3200" dirty="0">
                <a:highlight>
                  <a:srgbClr val="FFFF00"/>
                </a:highlight>
              </a:rPr>
              <a:t>On this topic, different people have different opinions.</a:t>
            </a:r>
          </a:p>
          <a:p>
            <a:r>
              <a:rPr lang="en-US" sz="3200" dirty="0">
                <a:highlight>
                  <a:srgbClr val="FFFF00"/>
                </a:highlight>
              </a:rPr>
              <a:t>Opinions are divided on this topic.</a:t>
            </a:r>
          </a:p>
          <a:p>
            <a:r>
              <a:rPr lang="en-US" sz="3200" dirty="0">
                <a:highlight>
                  <a:srgbClr val="FFFF00"/>
                </a:highlight>
              </a:rPr>
              <a:t>Opinions vary from person to person on this topic.</a:t>
            </a:r>
          </a:p>
        </p:txBody>
      </p:sp>
    </p:spTree>
    <p:extLst>
      <p:ext uri="{BB962C8B-B14F-4D97-AF65-F5344CB8AC3E}">
        <p14:creationId xmlns:p14="http://schemas.microsoft.com/office/powerpoint/2010/main" val="277054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216914F-498E-A7F1-C2D9-CE96B95EC726}"/>
              </a:ext>
            </a:extLst>
          </p:cNvPr>
          <p:cNvSpPr txBox="1"/>
          <p:nvPr/>
        </p:nvSpPr>
        <p:spPr>
          <a:xfrm>
            <a:off x="779929" y="188259"/>
            <a:ext cx="1134035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17 </a:t>
            </a:r>
            <a:r>
              <a:rPr lang="en-US" altLang="zh-CN" sz="3200" dirty="0"/>
              <a:t>seek (</a:t>
            </a:r>
            <a:r>
              <a:rPr lang="en-US" altLang="zh-CN" sz="3200" u="sng" dirty="0"/>
              <a:t>sought</a:t>
            </a:r>
            <a:r>
              <a:rPr lang="zh-CN" altLang="en-US" sz="3200" u="sng" dirty="0"/>
              <a:t>，</a:t>
            </a:r>
            <a:r>
              <a:rPr lang="en-US" altLang="zh-CN" sz="3200" u="sng" dirty="0"/>
              <a:t>sought</a:t>
            </a:r>
            <a:r>
              <a:rPr lang="en-US" altLang="zh-CN" sz="3200" dirty="0"/>
              <a:t>) </a:t>
            </a:r>
            <a:r>
              <a:rPr lang="en-US" altLang="zh-CN" sz="3200" dirty="0">
                <a:highlight>
                  <a:srgbClr val="FFFF00"/>
                </a:highlight>
              </a:rPr>
              <a:t>vt.</a:t>
            </a:r>
            <a:r>
              <a:rPr lang="zh-CN" altLang="en-US" sz="3200" dirty="0"/>
              <a:t>寻求；请求 </a:t>
            </a:r>
            <a:endParaRPr lang="en-US" altLang="zh-CN" sz="3200" dirty="0"/>
          </a:p>
          <a:p>
            <a:r>
              <a:rPr lang="en-US" altLang="zh-CN" sz="3200" dirty="0"/>
              <a:t>seek </a:t>
            </a:r>
            <a:r>
              <a:rPr lang="en-US" altLang="zh-CN" sz="3200" u="sng" dirty="0"/>
              <a:t>after/for </a:t>
            </a:r>
            <a:r>
              <a:rPr lang="zh-CN" altLang="en-US" sz="3200" dirty="0"/>
              <a:t>寻求，探索；追求；寻找</a:t>
            </a:r>
          </a:p>
          <a:p>
            <a:r>
              <a:rPr lang="en-US" altLang="zh-CN" sz="3200" dirty="0"/>
              <a:t>seek </a:t>
            </a:r>
            <a:r>
              <a:rPr lang="en-US" altLang="zh-CN" sz="3200" u="sng" dirty="0"/>
              <a:t>out</a:t>
            </a:r>
            <a:r>
              <a:rPr lang="en-US" altLang="zh-CN" sz="3200" dirty="0"/>
              <a:t> </a:t>
            </a:r>
            <a:r>
              <a:rPr lang="zh-CN" altLang="en-US" sz="3200" dirty="0"/>
              <a:t>挑选</a:t>
            </a:r>
            <a:r>
              <a:rPr lang="en-US" altLang="zh-CN" sz="3200" dirty="0"/>
              <a:t>/</a:t>
            </a:r>
            <a:r>
              <a:rPr lang="zh-CN" altLang="en-US" sz="3200" dirty="0"/>
              <a:t>找出</a:t>
            </a:r>
            <a:endParaRPr lang="en-US" sz="3200" dirty="0"/>
          </a:p>
          <a:p>
            <a:r>
              <a:rPr lang="en-US" sz="3200" dirty="0"/>
              <a:t>18 graduate </a:t>
            </a:r>
            <a:r>
              <a:rPr lang="en-US" sz="3200" dirty="0">
                <a:solidFill>
                  <a:srgbClr val="FF0000"/>
                </a:solidFill>
              </a:rPr>
              <a:t>vi.</a:t>
            </a:r>
            <a:r>
              <a:rPr lang="zh-CN" altLang="en-US" sz="3200" dirty="0"/>
              <a:t>毕业   </a:t>
            </a:r>
            <a:r>
              <a:rPr lang="en-US" altLang="zh-CN" sz="3200" dirty="0">
                <a:solidFill>
                  <a:srgbClr val="FF0000"/>
                </a:solidFill>
              </a:rPr>
              <a:t>n.</a:t>
            </a:r>
            <a:r>
              <a:rPr lang="zh-CN" altLang="en-US" sz="3200" dirty="0"/>
              <a:t> </a:t>
            </a:r>
            <a:r>
              <a:rPr lang="zh-CN" altLang="en-US" sz="3200" dirty="0">
                <a:highlight>
                  <a:srgbClr val="FFFF00"/>
                </a:highlight>
              </a:rPr>
              <a:t>毕业生</a:t>
            </a:r>
            <a:r>
              <a:rPr lang="zh-CN" altLang="en-US" sz="3200" dirty="0"/>
              <a:t>    </a:t>
            </a:r>
            <a:r>
              <a:rPr lang="en-US" altLang="zh-CN" sz="3200" dirty="0">
                <a:highlight>
                  <a:srgbClr val="FFFF00"/>
                </a:highlight>
              </a:rPr>
              <a:t>undergraduate </a:t>
            </a:r>
            <a:r>
              <a:rPr lang="zh-CN" altLang="en-US" sz="3200" dirty="0">
                <a:highlight>
                  <a:srgbClr val="FFFF00"/>
                </a:highlight>
              </a:rPr>
              <a:t>本科生  </a:t>
            </a:r>
            <a:r>
              <a:rPr lang="en-US" altLang="zh-CN" sz="3200" dirty="0">
                <a:highlight>
                  <a:srgbClr val="FFFF00"/>
                </a:highlight>
              </a:rPr>
              <a:t>postgraduate </a:t>
            </a:r>
            <a:r>
              <a:rPr lang="zh-CN" altLang="en-US" sz="3200" dirty="0">
                <a:highlight>
                  <a:srgbClr val="FFFF00"/>
                </a:highlight>
              </a:rPr>
              <a:t>硕士生</a:t>
            </a:r>
            <a:r>
              <a:rPr lang="zh-CN" altLang="en-US" sz="3200" dirty="0"/>
              <a:t>    </a:t>
            </a:r>
            <a:r>
              <a:rPr lang="en-US" altLang="zh-CN" sz="3200" dirty="0"/>
              <a:t>graduation </a:t>
            </a:r>
            <a:r>
              <a:rPr lang="zh-CN" altLang="en-US" sz="3200" dirty="0"/>
              <a:t>毕业</a:t>
            </a:r>
            <a:endParaRPr lang="en-US" altLang="zh-CN" sz="3200" dirty="0"/>
          </a:p>
          <a:p>
            <a:r>
              <a:rPr lang="en-US" altLang="zh-CN" sz="3200" dirty="0"/>
              <a:t>19 inspire </a:t>
            </a:r>
            <a:r>
              <a:rPr lang="en-US" altLang="zh-CN" sz="3200" dirty="0">
                <a:solidFill>
                  <a:srgbClr val="FF0000"/>
                </a:solidFill>
              </a:rPr>
              <a:t>vt.</a:t>
            </a:r>
            <a:r>
              <a:rPr lang="zh-CN" altLang="en-US" sz="3200" dirty="0"/>
              <a:t>鼓励，激励</a:t>
            </a:r>
            <a:r>
              <a:rPr lang="en-US" altLang="zh-CN" sz="3200" dirty="0"/>
              <a:t>(encourage)</a:t>
            </a:r>
            <a:r>
              <a:rPr lang="zh-CN" altLang="en-US" sz="3200" dirty="0"/>
              <a:t>，启发</a:t>
            </a:r>
          </a:p>
          <a:p>
            <a:r>
              <a:rPr lang="en-US" altLang="zh-CN" sz="3200" dirty="0"/>
              <a:t>•be inspired </a:t>
            </a:r>
            <a:r>
              <a:rPr lang="en-US" altLang="zh-CN" sz="3200" u="sng" dirty="0"/>
              <a:t>by</a:t>
            </a:r>
            <a:r>
              <a:rPr lang="en-US" altLang="zh-CN" sz="3200" dirty="0"/>
              <a:t> </a:t>
            </a:r>
            <a:r>
              <a:rPr lang="zh-CN" altLang="en-US" sz="3200" dirty="0"/>
              <a:t>受</a:t>
            </a:r>
            <a:r>
              <a:rPr lang="en-US" altLang="zh-CN" sz="3200" dirty="0"/>
              <a:t>……</a:t>
            </a:r>
            <a:r>
              <a:rPr lang="zh-CN" altLang="en-US" sz="3200" dirty="0"/>
              <a:t>鼓舞</a:t>
            </a:r>
          </a:p>
          <a:p>
            <a:r>
              <a:rPr lang="en-US" altLang="zh-CN" sz="3200" dirty="0"/>
              <a:t>•inspiring </a:t>
            </a:r>
            <a:r>
              <a:rPr lang="en-US" altLang="zh-CN" sz="3200" dirty="0">
                <a:solidFill>
                  <a:srgbClr val="FF0000"/>
                </a:solidFill>
              </a:rPr>
              <a:t>adj.</a:t>
            </a:r>
            <a:r>
              <a:rPr lang="zh-CN" altLang="en-US" sz="3200" dirty="0"/>
              <a:t>鼓舞人心的</a:t>
            </a:r>
          </a:p>
          <a:p>
            <a:r>
              <a:rPr lang="en-US" altLang="zh-CN" sz="3200" dirty="0"/>
              <a:t>inspired </a:t>
            </a:r>
            <a:r>
              <a:rPr lang="en-US" altLang="zh-CN" sz="3200" dirty="0">
                <a:solidFill>
                  <a:srgbClr val="FF0000"/>
                </a:solidFill>
              </a:rPr>
              <a:t>adj.</a:t>
            </a:r>
            <a:r>
              <a:rPr lang="zh-CN" altLang="en-US" sz="3200" dirty="0"/>
              <a:t>受到鼓舞的</a:t>
            </a:r>
          </a:p>
          <a:p>
            <a:r>
              <a:rPr lang="en-US" altLang="zh-CN" sz="3200" dirty="0"/>
              <a:t>inspiration </a:t>
            </a:r>
            <a:r>
              <a:rPr lang="en-US" altLang="zh-CN" sz="3200" dirty="0">
                <a:solidFill>
                  <a:srgbClr val="FF0000"/>
                </a:solidFill>
              </a:rPr>
              <a:t>n</a:t>
            </a:r>
            <a:r>
              <a:rPr lang="zh-CN" altLang="en-US" sz="3200" dirty="0">
                <a:solidFill>
                  <a:srgbClr val="FF0000"/>
                </a:solidFill>
              </a:rPr>
              <a:t>．</a:t>
            </a:r>
            <a:r>
              <a:rPr lang="zh-CN" altLang="en-US" sz="3200" dirty="0"/>
              <a:t>灵感</a:t>
            </a:r>
          </a:p>
          <a:p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731813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216914F-498E-A7F1-C2D9-CE96B95EC726}"/>
              </a:ext>
            </a:extLst>
          </p:cNvPr>
          <p:cNvSpPr txBox="1"/>
          <p:nvPr/>
        </p:nvSpPr>
        <p:spPr>
          <a:xfrm>
            <a:off x="779929" y="188259"/>
            <a:ext cx="1134035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3200" dirty="0"/>
              <a:t>20 apply </a:t>
            </a:r>
            <a:r>
              <a:rPr lang="en-US" sz="3200" dirty="0">
                <a:solidFill>
                  <a:srgbClr val="FF0000"/>
                </a:solidFill>
              </a:rPr>
              <a:t>vt.</a:t>
            </a:r>
            <a:r>
              <a:rPr lang="en-US" sz="3200" dirty="0"/>
              <a:t> &amp; </a:t>
            </a:r>
            <a:r>
              <a:rPr lang="en-US" sz="3200" dirty="0">
                <a:solidFill>
                  <a:srgbClr val="FF0000"/>
                </a:solidFill>
              </a:rPr>
              <a:t>vi.</a:t>
            </a:r>
            <a:r>
              <a:rPr lang="zh-CN" altLang="en-US" sz="3200" dirty="0"/>
              <a:t>申请；请求，</a:t>
            </a:r>
            <a:r>
              <a:rPr lang="zh-CN" altLang="en-US" sz="3200" u="sng" dirty="0"/>
              <a:t>应用</a:t>
            </a:r>
            <a:r>
              <a:rPr lang="zh-CN" altLang="en-US" sz="3200" dirty="0"/>
              <a:t> </a:t>
            </a:r>
            <a:r>
              <a:rPr lang="en-US" altLang="zh-CN" sz="3200" dirty="0"/>
              <a:t>(</a:t>
            </a:r>
            <a:r>
              <a:rPr lang="en-US" sz="3200" dirty="0"/>
              <a:t>use)</a:t>
            </a:r>
          </a:p>
          <a:p>
            <a:pPr>
              <a:lnSpc>
                <a:spcPts val="3600"/>
              </a:lnSpc>
            </a:pPr>
            <a:r>
              <a:rPr lang="en-US" sz="3200" dirty="0"/>
              <a:t>•apply to...</a:t>
            </a:r>
            <a:r>
              <a:rPr lang="zh-CN" altLang="en-US" sz="3200" u="sng" dirty="0"/>
              <a:t>向</a:t>
            </a:r>
            <a:r>
              <a:rPr lang="en-US" altLang="zh-CN" sz="3200" dirty="0"/>
              <a:t>……</a:t>
            </a:r>
            <a:r>
              <a:rPr lang="zh-CN" altLang="en-US" sz="3200" dirty="0"/>
              <a:t>申请；</a:t>
            </a:r>
            <a:r>
              <a:rPr lang="zh-CN" altLang="en-US" sz="3200" u="sng" dirty="0"/>
              <a:t>适用于</a:t>
            </a:r>
            <a:r>
              <a:rPr lang="en-US" altLang="zh-CN" sz="3200" dirty="0"/>
              <a:t>……</a:t>
            </a:r>
          </a:p>
          <a:p>
            <a:pPr>
              <a:lnSpc>
                <a:spcPts val="3600"/>
              </a:lnSpc>
            </a:pPr>
            <a:r>
              <a:rPr lang="en-US" sz="3200" dirty="0"/>
              <a:t>apply for </a:t>
            </a:r>
            <a:r>
              <a:rPr lang="en-US" sz="3200" dirty="0" err="1"/>
              <a:t>sth</a:t>
            </a:r>
            <a:r>
              <a:rPr lang="en-US" sz="3200" dirty="0"/>
              <a:t>. </a:t>
            </a:r>
            <a:r>
              <a:rPr lang="zh-CN" altLang="en-US" sz="3200" dirty="0"/>
              <a:t>申请</a:t>
            </a:r>
            <a:r>
              <a:rPr lang="en-US" altLang="zh-CN" sz="3200" dirty="0"/>
              <a:t>……</a:t>
            </a:r>
          </a:p>
          <a:p>
            <a:pPr>
              <a:lnSpc>
                <a:spcPts val="3600"/>
              </a:lnSpc>
            </a:pPr>
            <a:r>
              <a:rPr lang="en-US" sz="3200" u="sng" dirty="0"/>
              <a:t>apply oneself to (</a:t>
            </a:r>
            <a:r>
              <a:rPr lang="zh-CN" altLang="en-US" sz="3200" u="sng" dirty="0"/>
              <a:t>某人</a:t>
            </a:r>
            <a:r>
              <a:rPr lang="en-US" altLang="zh-CN" sz="3200" u="sng" dirty="0"/>
              <a:t>)</a:t>
            </a:r>
            <a:r>
              <a:rPr lang="zh-CN" altLang="en-US" sz="3200" u="sng" dirty="0"/>
              <a:t>专心致志于，专心从事于</a:t>
            </a:r>
            <a:r>
              <a:rPr lang="en-US" altLang="zh-CN" sz="3200" u="sng" dirty="0"/>
              <a:t>(</a:t>
            </a:r>
            <a:r>
              <a:rPr lang="en-US" sz="3200" u="sng" dirty="0"/>
              <a:t>to</a:t>
            </a:r>
            <a:r>
              <a:rPr lang="zh-CN" altLang="en-US" sz="3200" u="sng" dirty="0"/>
              <a:t>是介词</a:t>
            </a:r>
            <a:r>
              <a:rPr lang="en-US" altLang="zh-CN" sz="3200" u="sng" dirty="0"/>
              <a:t>)</a:t>
            </a:r>
          </a:p>
          <a:p>
            <a:pPr>
              <a:lnSpc>
                <a:spcPts val="3600"/>
              </a:lnSpc>
            </a:pPr>
            <a:r>
              <a:rPr lang="en-US" altLang="zh-CN" sz="3200" dirty="0"/>
              <a:t>•</a:t>
            </a:r>
            <a:r>
              <a:rPr lang="en-US" sz="3200" dirty="0"/>
              <a:t>application </a:t>
            </a:r>
            <a:r>
              <a:rPr lang="en-US" sz="3200" dirty="0">
                <a:solidFill>
                  <a:srgbClr val="FF0000"/>
                </a:solidFill>
              </a:rPr>
              <a:t>n．</a:t>
            </a:r>
            <a:r>
              <a:rPr lang="zh-CN" altLang="en-US" sz="3200" dirty="0"/>
              <a:t>申请</a:t>
            </a:r>
            <a:r>
              <a:rPr lang="en-US" altLang="zh-CN" sz="3200" dirty="0"/>
              <a:t>(</a:t>
            </a:r>
            <a:r>
              <a:rPr lang="zh-CN" altLang="en-US" sz="3200" dirty="0"/>
              <a:t>书</a:t>
            </a:r>
            <a:r>
              <a:rPr lang="en-US" altLang="zh-CN" sz="3200" dirty="0"/>
              <a:t>)</a:t>
            </a:r>
            <a:r>
              <a:rPr lang="zh-CN" altLang="en-US" sz="3200" dirty="0"/>
              <a:t>；应用</a:t>
            </a:r>
          </a:p>
          <a:p>
            <a:pPr>
              <a:lnSpc>
                <a:spcPts val="3600"/>
              </a:lnSpc>
            </a:pPr>
            <a:r>
              <a:rPr lang="zh-CN" altLang="en-US" sz="3200" dirty="0"/>
              <a:t>翻译：我写信是想申请成为一名志愿者。</a:t>
            </a:r>
            <a:endParaRPr lang="en-US" altLang="zh-CN" sz="3200" dirty="0"/>
          </a:p>
          <a:p>
            <a:pPr>
              <a:lnSpc>
                <a:spcPts val="3600"/>
              </a:lnSpc>
            </a:pPr>
            <a:r>
              <a:rPr lang="en-US" altLang="zh-CN" sz="3200" dirty="0">
                <a:highlight>
                  <a:srgbClr val="FFFF00"/>
                </a:highlight>
              </a:rPr>
              <a:t>I am writing to apply to be a volunteer.</a:t>
            </a:r>
          </a:p>
          <a:p>
            <a:pPr>
              <a:lnSpc>
                <a:spcPts val="3600"/>
              </a:lnSpc>
            </a:pPr>
            <a:r>
              <a:rPr lang="zh-CN" altLang="en-US" sz="3200" dirty="0"/>
              <a:t>如果你能认真考虑我的申请，我会非常感激。</a:t>
            </a:r>
            <a:endParaRPr lang="en-US" altLang="zh-CN" sz="3200" dirty="0"/>
          </a:p>
          <a:p>
            <a:pPr>
              <a:lnSpc>
                <a:spcPts val="3600"/>
              </a:lnSpc>
            </a:pPr>
            <a:r>
              <a:rPr lang="en-US" altLang="zh-CN" sz="3200" dirty="0">
                <a:highlight>
                  <a:srgbClr val="FFFF00"/>
                </a:highlight>
              </a:rPr>
              <a:t>If you could consider my application carefully, I would be extremely grateful.</a:t>
            </a:r>
          </a:p>
          <a:p>
            <a:pPr>
              <a:lnSpc>
                <a:spcPts val="3600"/>
              </a:lnSpc>
            </a:pPr>
            <a:r>
              <a:rPr lang="en-US" altLang="zh-CN" sz="3200" dirty="0"/>
              <a:t>21 responsible </a:t>
            </a:r>
            <a:r>
              <a:rPr lang="en-US" altLang="zh-CN" sz="3200" dirty="0">
                <a:solidFill>
                  <a:srgbClr val="FF0000"/>
                </a:solidFill>
              </a:rPr>
              <a:t>adj.</a:t>
            </a:r>
            <a:r>
              <a:rPr lang="zh-CN" altLang="en-US" sz="3200" dirty="0"/>
              <a:t>负责的；有责任心的</a:t>
            </a:r>
          </a:p>
          <a:p>
            <a:pPr>
              <a:lnSpc>
                <a:spcPts val="3600"/>
              </a:lnSpc>
            </a:pPr>
            <a:r>
              <a:rPr lang="en-US" altLang="zh-CN" sz="3200" dirty="0"/>
              <a:t>•be responsible for </a:t>
            </a:r>
            <a:r>
              <a:rPr lang="zh-CN" altLang="en-US" sz="3200" dirty="0"/>
              <a:t>对</a:t>
            </a:r>
            <a:r>
              <a:rPr lang="en-US" altLang="zh-CN" sz="3200" dirty="0"/>
              <a:t>……</a:t>
            </a:r>
            <a:r>
              <a:rPr lang="zh-CN" altLang="en-US" sz="3200" dirty="0"/>
              <a:t>负责</a:t>
            </a:r>
          </a:p>
          <a:p>
            <a:pPr>
              <a:lnSpc>
                <a:spcPts val="3600"/>
              </a:lnSpc>
            </a:pPr>
            <a:r>
              <a:rPr lang="en-US" altLang="zh-CN" sz="3200" dirty="0"/>
              <a:t>•responsibility </a:t>
            </a:r>
            <a:r>
              <a:rPr lang="en-US" altLang="zh-CN" sz="3200" dirty="0">
                <a:solidFill>
                  <a:srgbClr val="FF0000"/>
                </a:solidFill>
              </a:rPr>
              <a:t>n</a:t>
            </a:r>
            <a:r>
              <a:rPr lang="zh-CN" altLang="en-US" sz="3200" dirty="0">
                <a:solidFill>
                  <a:srgbClr val="FF0000"/>
                </a:solidFill>
              </a:rPr>
              <a:t>．</a:t>
            </a:r>
            <a:r>
              <a:rPr lang="zh-CN" altLang="en-US" sz="3200" dirty="0"/>
              <a:t>责任；职责</a:t>
            </a:r>
          </a:p>
          <a:p>
            <a:pPr>
              <a:lnSpc>
                <a:spcPts val="3600"/>
              </a:lnSpc>
            </a:pPr>
            <a:r>
              <a:rPr lang="en-US" altLang="zh-CN" sz="3200" dirty="0"/>
              <a:t>take responsibility for </a:t>
            </a:r>
            <a:r>
              <a:rPr lang="zh-CN" altLang="en-US" sz="3200" dirty="0"/>
              <a:t>对</a:t>
            </a:r>
            <a:r>
              <a:rPr lang="en-US" altLang="zh-CN" sz="3200" dirty="0"/>
              <a:t>……</a:t>
            </a:r>
            <a:r>
              <a:rPr lang="zh-CN" altLang="en-US" sz="3200" dirty="0"/>
              <a:t>负责</a:t>
            </a:r>
          </a:p>
          <a:p>
            <a:pPr>
              <a:lnSpc>
                <a:spcPts val="3600"/>
              </a:lnSpc>
            </a:pP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58642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216914F-498E-A7F1-C2D9-CE96B95EC726}"/>
              </a:ext>
            </a:extLst>
          </p:cNvPr>
          <p:cNvSpPr txBox="1"/>
          <p:nvPr/>
        </p:nvSpPr>
        <p:spPr>
          <a:xfrm>
            <a:off x="779929" y="188259"/>
            <a:ext cx="11340353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22 </a:t>
            </a:r>
            <a:r>
              <a:rPr lang="en-US" altLang="zh-CN" sz="3200" dirty="0"/>
              <a:t>attractive </a:t>
            </a:r>
            <a:r>
              <a:rPr lang="en-US" altLang="zh-CN" sz="3200" dirty="0">
                <a:solidFill>
                  <a:srgbClr val="FF0000"/>
                </a:solidFill>
              </a:rPr>
              <a:t>adj.</a:t>
            </a:r>
            <a:r>
              <a:rPr lang="zh-CN" altLang="en-US" sz="3200" dirty="0"/>
              <a:t>有吸引力的</a:t>
            </a:r>
            <a:r>
              <a:rPr lang="en-US" altLang="zh-CN" sz="3200" dirty="0"/>
              <a:t>; </a:t>
            </a:r>
            <a:r>
              <a:rPr lang="zh-CN" altLang="en-US" sz="3200" dirty="0"/>
              <a:t>好看的，美观的</a:t>
            </a:r>
          </a:p>
          <a:p>
            <a:r>
              <a:rPr lang="en-US" altLang="zh-CN" sz="3200" dirty="0"/>
              <a:t>attraction </a:t>
            </a:r>
            <a:r>
              <a:rPr lang="en-US" altLang="zh-CN" sz="3200" dirty="0">
                <a:solidFill>
                  <a:srgbClr val="FF0000"/>
                </a:solidFill>
              </a:rPr>
              <a:t>n</a:t>
            </a:r>
            <a:r>
              <a:rPr lang="zh-CN" altLang="en-US" sz="3200" dirty="0">
                <a:solidFill>
                  <a:srgbClr val="FF0000"/>
                </a:solidFill>
              </a:rPr>
              <a:t>．</a:t>
            </a:r>
            <a:r>
              <a:rPr lang="zh-CN" altLang="en-US" sz="3200" dirty="0"/>
              <a:t>吸引力 </a:t>
            </a:r>
            <a:r>
              <a:rPr lang="en-US" altLang="zh-CN" sz="3200" dirty="0"/>
              <a:t>[U] </a:t>
            </a:r>
            <a:r>
              <a:rPr lang="en-US" altLang="zh-CN" sz="3200" dirty="0">
                <a:highlight>
                  <a:srgbClr val="FFFF00"/>
                </a:highlight>
              </a:rPr>
              <a:t>places of attraction/interest </a:t>
            </a:r>
            <a:r>
              <a:rPr lang="zh-CN" altLang="en-US" sz="3200" dirty="0">
                <a:highlight>
                  <a:srgbClr val="FFFF00"/>
                </a:highlight>
              </a:rPr>
              <a:t>旅游景点</a:t>
            </a:r>
            <a:endParaRPr lang="en-US" altLang="zh-CN" sz="3200" dirty="0">
              <a:highlight>
                <a:srgbClr val="FFFF00"/>
              </a:highlight>
            </a:endParaRPr>
          </a:p>
          <a:p>
            <a:r>
              <a:rPr lang="en-US" altLang="zh-CN" sz="3200" dirty="0"/>
              <a:t>23 intend </a:t>
            </a:r>
            <a:r>
              <a:rPr lang="en-US" altLang="zh-CN" sz="3200" dirty="0">
                <a:solidFill>
                  <a:srgbClr val="FF0000"/>
                </a:solidFill>
              </a:rPr>
              <a:t>vt.</a:t>
            </a:r>
            <a:r>
              <a:rPr lang="zh-CN" altLang="en-US" sz="3200" dirty="0"/>
              <a:t>计划，打算，想要</a:t>
            </a:r>
          </a:p>
          <a:p>
            <a:r>
              <a:rPr lang="en-US" altLang="zh-CN" sz="3200" dirty="0"/>
              <a:t>•intend </a:t>
            </a:r>
            <a:r>
              <a:rPr lang="en-US" altLang="zh-CN" sz="3200" u="sng" dirty="0"/>
              <a:t>doing/to do </a:t>
            </a:r>
            <a:r>
              <a:rPr lang="en-US" altLang="zh-CN" sz="3200" u="sng" dirty="0" err="1"/>
              <a:t>sth</a:t>
            </a:r>
            <a:r>
              <a:rPr lang="en-US" altLang="zh-CN" sz="3200" dirty="0"/>
              <a:t> </a:t>
            </a:r>
            <a:r>
              <a:rPr lang="zh-CN" altLang="en-US" sz="3200" dirty="0"/>
              <a:t>打算做某事，计划做某事</a:t>
            </a:r>
          </a:p>
          <a:p>
            <a:r>
              <a:rPr lang="en-US" altLang="zh-CN" sz="3200" dirty="0"/>
              <a:t>intend </a:t>
            </a:r>
            <a:r>
              <a:rPr lang="en-US" altLang="zh-CN" sz="3200" u="sng" dirty="0"/>
              <a:t>sb</a:t>
            </a:r>
            <a:r>
              <a:rPr lang="en-US" altLang="zh-CN" sz="3200" dirty="0"/>
              <a:t> to do </a:t>
            </a:r>
            <a:r>
              <a:rPr lang="en-US" altLang="zh-CN" sz="3200" dirty="0" err="1"/>
              <a:t>sth</a:t>
            </a:r>
            <a:r>
              <a:rPr lang="en-US" altLang="zh-CN" sz="3200" dirty="0"/>
              <a:t> </a:t>
            </a:r>
            <a:r>
              <a:rPr lang="zh-CN" altLang="en-US" sz="3200" dirty="0"/>
              <a:t>打算让某人做某事</a:t>
            </a:r>
          </a:p>
          <a:p>
            <a:r>
              <a:rPr lang="en-US" altLang="zh-CN" sz="3200" dirty="0"/>
              <a:t>be intended for </a:t>
            </a:r>
            <a:r>
              <a:rPr lang="zh-CN" altLang="en-US" sz="3200" u="sng" dirty="0"/>
              <a:t>专门为</a:t>
            </a:r>
            <a:r>
              <a:rPr lang="en-US" altLang="zh-CN" sz="3200" u="sng" dirty="0"/>
              <a:t>……</a:t>
            </a:r>
            <a:r>
              <a:rPr lang="zh-CN" altLang="en-US" sz="3200" u="sng" dirty="0"/>
              <a:t>准备</a:t>
            </a:r>
            <a:r>
              <a:rPr lang="en-US" altLang="zh-CN" sz="3200" u="sng" dirty="0"/>
              <a:t>/</a:t>
            </a:r>
            <a:r>
              <a:rPr lang="zh-CN" altLang="en-US" sz="3200" u="sng" dirty="0"/>
              <a:t>打算</a:t>
            </a:r>
          </a:p>
          <a:p>
            <a:r>
              <a:rPr lang="en-US" altLang="zh-CN" sz="3200" dirty="0"/>
              <a:t>be intended to do </a:t>
            </a:r>
            <a:r>
              <a:rPr lang="en-US" altLang="zh-CN" sz="3200" dirty="0" err="1"/>
              <a:t>sth</a:t>
            </a:r>
            <a:r>
              <a:rPr lang="en-US" altLang="zh-CN" sz="3200" dirty="0"/>
              <a:t> </a:t>
            </a:r>
            <a:r>
              <a:rPr lang="zh-CN" altLang="en-US" sz="3200" dirty="0"/>
              <a:t>专为做某事而设计的；旨在做某事</a:t>
            </a:r>
          </a:p>
          <a:p>
            <a:r>
              <a:rPr lang="en-US" altLang="zh-CN" sz="3200" dirty="0"/>
              <a:t>•intention </a:t>
            </a:r>
            <a:r>
              <a:rPr lang="en-US" altLang="zh-CN" sz="3200" dirty="0">
                <a:solidFill>
                  <a:srgbClr val="FF0000"/>
                </a:solidFill>
              </a:rPr>
              <a:t>n</a:t>
            </a:r>
            <a:r>
              <a:rPr lang="zh-CN" altLang="en-US" sz="3200" dirty="0">
                <a:solidFill>
                  <a:srgbClr val="FF0000"/>
                </a:solidFill>
              </a:rPr>
              <a:t>．</a:t>
            </a:r>
            <a:r>
              <a:rPr lang="zh-CN" altLang="en-US" sz="3200" dirty="0"/>
              <a:t>用意；目的；意图</a:t>
            </a:r>
          </a:p>
          <a:p>
            <a:r>
              <a:rPr lang="en-US" altLang="zh-CN" sz="3200" dirty="0"/>
              <a:t>intentional </a:t>
            </a:r>
            <a:r>
              <a:rPr lang="en-US" altLang="zh-CN" sz="3200" dirty="0">
                <a:solidFill>
                  <a:srgbClr val="FF0000"/>
                </a:solidFill>
              </a:rPr>
              <a:t>adj. </a:t>
            </a:r>
            <a:r>
              <a:rPr lang="zh-CN" altLang="en-US" sz="3200" dirty="0"/>
              <a:t>有意的， 故意的</a:t>
            </a:r>
          </a:p>
          <a:p>
            <a:r>
              <a:rPr lang="en-US" altLang="zh-CN" sz="3200" dirty="0"/>
              <a:t>24 adapt </a:t>
            </a:r>
            <a:r>
              <a:rPr lang="en-US" altLang="zh-CN" sz="3200" dirty="0">
                <a:solidFill>
                  <a:srgbClr val="FF0000"/>
                </a:solidFill>
              </a:rPr>
              <a:t>vi.</a:t>
            </a:r>
            <a:r>
              <a:rPr lang="en-US" altLang="zh-CN" sz="3200" dirty="0"/>
              <a:t> &amp; </a:t>
            </a:r>
            <a:r>
              <a:rPr lang="en-US" altLang="zh-CN" sz="3200" dirty="0">
                <a:solidFill>
                  <a:srgbClr val="FF0000"/>
                </a:solidFill>
              </a:rPr>
              <a:t>vt.</a:t>
            </a:r>
            <a:r>
              <a:rPr lang="en-US" altLang="zh-CN" sz="3200" dirty="0"/>
              <a:t>(</a:t>
            </a:r>
            <a:r>
              <a:rPr lang="zh-CN" altLang="en-US" sz="3200" dirty="0"/>
              <a:t>使</a:t>
            </a:r>
            <a:r>
              <a:rPr lang="en-US" altLang="zh-CN" sz="3200" dirty="0"/>
              <a:t>)</a:t>
            </a:r>
            <a:r>
              <a:rPr lang="zh-CN" altLang="en-US" sz="3200" dirty="0"/>
              <a:t>适应</a:t>
            </a:r>
            <a:r>
              <a:rPr lang="en-US" altLang="zh-CN" sz="3200" dirty="0"/>
              <a:t>(</a:t>
            </a:r>
            <a:r>
              <a:rPr lang="en-US" altLang="zh-CN" sz="3200" u="sng" dirty="0"/>
              <a:t>adjust</a:t>
            </a:r>
            <a:r>
              <a:rPr lang="en-US" altLang="zh-CN" sz="3200" dirty="0"/>
              <a:t>, accommodate)</a:t>
            </a:r>
            <a:r>
              <a:rPr lang="zh-CN" altLang="en-US" sz="3200" dirty="0"/>
              <a:t>；</a:t>
            </a:r>
            <a:r>
              <a:rPr lang="zh-CN" altLang="en-US" sz="3200" u="sng" dirty="0"/>
              <a:t>改编</a:t>
            </a:r>
          </a:p>
          <a:p>
            <a:r>
              <a:rPr lang="en-US" altLang="zh-CN" sz="3200" dirty="0"/>
              <a:t>adapt to </a:t>
            </a:r>
            <a:r>
              <a:rPr lang="zh-CN" altLang="en-US" sz="3200" dirty="0"/>
              <a:t>适合，适应   </a:t>
            </a:r>
            <a:r>
              <a:rPr lang="en-US" altLang="zh-CN" sz="3200" dirty="0"/>
              <a:t>adapt from </a:t>
            </a:r>
            <a:r>
              <a:rPr lang="zh-CN" altLang="en-US" sz="3200" dirty="0"/>
              <a:t>根据</a:t>
            </a:r>
            <a:r>
              <a:rPr lang="en-US" altLang="zh-CN" sz="3200" dirty="0"/>
              <a:t>……</a:t>
            </a:r>
            <a:r>
              <a:rPr lang="zh-CN" altLang="en-US" sz="3200" dirty="0"/>
              <a:t>改编</a:t>
            </a:r>
          </a:p>
          <a:p>
            <a:r>
              <a:rPr lang="en-US" altLang="zh-CN" sz="3200" dirty="0"/>
              <a:t>adaptation </a:t>
            </a:r>
            <a:r>
              <a:rPr lang="en-US" altLang="zh-CN" sz="3200" dirty="0">
                <a:solidFill>
                  <a:srgbClr val="FF0000"/>
                </a:solidFill>
              </a:rPr>
              <a:t>n</a:t>
            </a:r>
            <a:r>
              <a:rPr lang="zh-CN" altLang="en-US" sz="3200" dirty="0">
                <a:solidFill>
                  <a:srgbClr val="FF0000"/>
                </a:solidFill>
              </a:rPr>
              <a:t>．</a:t>
            </a:r>
            <a:r>
              <a:rPr lang="zh-CN" altLang="en-US" sz="3200" dirty="0"/>
              <a:t>适应， 适合；改编，改写  </a:t>
            </a:r>
            <a:endParaRPr lang="en-US" altLang="zh-CN" sz="3200" dirty="0"/>
          </a:p>
          <a:p>
            <a:r>
              <a:rPr lang="zh-CN" altLang="en-US" sz="3200" dirty="0">
                <a:highlight>
                  <a:srgbClr val="FFFF00"/>
                </a:highlight>
              </a:rPr>
              <a:t>区别：</a:t>
            </a:r>
            <a:r>
              <a:rPr lang="en-US" altLang="zh-CN" sz="3200" dirty="0">
                <a:highlight>
                  <a:srgbClr val="FFFF00"/>
                </a:highlight>
              </a:rPr>
              <a:t>adopt </a:t>
            </a:r>
            <a:r>
              <a:rPr lang="zh-CN" altLang="en-US" sz="3200" dirty="0">
                <a:highlight>
                  <a:srgbClr val="FFFF00"/>
                </a:highlight>
              </a:rPr>
              <a:t>采纳；收养</a:t>
            </a:r>
          </a:p>
          <a:p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946006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216914F-498E-A7F1-C2D9-CE96B95EC726}"/>
              </a:ext>
            </a:extLst>
          </p:cNvPr>
          <p:cNvSpPr txBox="1"/>
          <p:nvPr/>
        </p:nvSpPr>
        <p:spPr>
          <a:xfrm>
            <a:off x="779929" y="188259"/>
            <a:ext cx="113403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随堂练习</a:t>
            </a:r>
            <a:endParaRPr lang="en-US" altLang="zh-CN" sz="3200" dirty="0"/>
          </a:p>
          <a:p>
            <a:r>
              <a:rPr lang="en-US" altLang="zh-CN" sz="3200" dirty="0"/>
              <a:t>P9</a:t>
            </a:r>
          </a:p>
          <a:p>
            <a:r>
              <a:rPr lang="zh-CN" altLang="en-US" sz="3200" dirty="0"/>
              <a:t>维度一</a:t>
            </a:r>
            <a:endParaRPr lang="en-US" altLang="zh-CN" sz="3200" dirty="0"/>
          </a:p>
          <a:p>
            <a:pPr marL="514350" indent="-514350">
              <a:buAutoNum type="arabicPeriod"/>
            </a:pPr>
            <a:r>
              <a:rPr lang="en-US" altLang="zh-CN" sz="3200" dirty="0"/>
              <a:t>  3.      5.     6.-10.</a:t>
            </a:r>
          </a:p>
          <a:p>
            <a:r>
              <a:rPr lang="zh-CN" altLang="en-US" sz="3200" dirty="0"/>
              <a:t>维度二</a:t>
            </a:r>
            <a:endParaRPr lang="en-US" altLang="zh-CN" sz="3200" dirty="0"/>
          </a:p>
          <a:p>
            <a:r>
              <a:rPr lang="en-US" altLang="zh-CN" sz="3200" dirty="0"/>
              <a:t>1.   4.-10.</a:t>
            </a:r>
          </a:p>
        </p:txBody>
      </p:sp>
    </p:spTree>
    <p:extLst>
      <p:ext uri="{BB962C8B-B14F-4D97-AF65-F5344CB8AC3E}">
        <p14:creationId xmlns:p14="http://schemas.microsoft.com/office/powerpoint/2010/main" val="22578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216914F-498E-A7F1-C2D9-CE96B95EC726}"/>
              </a:ext>
            </a:extLst>
          </p:cNvPr>
          <p:cNvSpPr txBox="1"/>
          <p:nvPr/>
        </p:nvSpPr>
        <p:spPr>
          <a:xfrm>
            <a:off x="779929" y="188259"/>
            <a:ext cx="11340353" cy="6658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3200" dirty="0"/>
              <a:t>3 schedule </a:t>
            </a:r>
            <a:r>
              <a:rPr lang="en-US" sz="3200" dirty="0">
                <a:solidFill>
                  <a:srgbClr val="FF0000"/>
                </a:solidFill>
              </a:rPr>
              <a:t>n．</a:t>
            </a:r>
            <a:r>
              <a:rPr lang="zh-CN" altLang="en-US" sz="3200" dirty="0"/>
              <a:t>日程表，计划表，时间表 </a:t>
            </a:r>
            <a:r>
              <a:rPr lang="en-US" altLang="zh-CN" sz="3200" dirty="0"/>
              <a:t>(</a:t>
            </a:r>
            <a:r>
              <a:rPr lang="en-US" sz="3200" dirty="0"/>
              <a:t>timetable) </a:t>
            </a:r>
            <a:r>
              <a:rPr lang="en-US" sz="3200" dirty="0" err="1">
                <a:solidFill>
                  <a:srgbClr val="FF0000"/>
                </a:solidFill>
              </a:rPr>
              <a:t>vt.</a:t>
            </a:r>
            <a:r>
              <a:rPr lang="zh-CN" altLang="en-US" sz="3200" dirty="0"/>
              <a:t>为某事安排时间</a:t>
            </a:r>
          </a:p>
          <a:p>
            <a:pPr>
              <a:lnSpc>
                <a:spcPts val="3200"/>
              </a:lnSpc>
            </a:pPr>
            <a:r>
              <a:rPr lang="en-US" altLang="zh-CN" sz="3200" dirty="0"/>
              <a:t>•</a:t>
            </a:r>
            <a:r>
              <a:rPr lang="en-US" sz="3200" dirty="0"/>
              <a:t>be scheduled to do </a:t>
            </a:r>
            <a:r>
              <a:rPr lang="en-US" sz="3200" dirty="0" err="1"/>
              <a:t>sth</a:t>
            </a:r>
            <a:r>
              <a:rPr lang="en-US" sz="3200" dirty="0"/>
              <a:t> </a:t>
            </a:r>
            <a:r>
              <a:rPr lang="zh-CN" altLang="en-US" sz="3200" dirty="0"/>
              <a:t>预定做某事</a:t>
            </a:r>
            <a:endParaRPr lang="en-US" altLang="zh-CN" sz="3200" dirty="0"/>
          </a:p>
          <a:p>
            <a:pPr>
              <a:lnSpc>
                <a:spcPts val="3200"/>
              </a:lnSpc>
            </a:pPr>
            <a:r>
              <a:rPr lang="zh-CN" altLang="en-US" sz="3200" dirty="0"/>
              <a:t>演讲定于</a:t>
            </a:r>
            <a:r>
              <a:rPr lang="en-US" altLang="zh-CN" sz="3200" dirty="0"/>
              <a:t>4</a:t>
            </a:r>
            <a:r>
              <a:rPr lang="zh-CN" altLang="en-US" sz="3200" dirty="0"/>
              <a:t>月</a:t>
            </a:r>
            <a:r>
              <a:rPr lang="en-US" altLang="zh-CN" sz="3200" dirty="0"/>
              <a:t>28</a:t>
            </a:r>
            <a:r>
              <a:rPr lang="zh-CN" altLang="en-US" sz="3200" dirty="0"/>
              <a:t>日在学校礼堂举行。</a:t>
            </a:r>
            <a:endParaRPr lang="en-US" altLang="zh-CN" sz="3200" dirty="0"/>
          </a:p>
          <a:p>
            <a:pPr>
              <a:lnSpc>
                <a:spcPts val="3200"/>
              </a:lnSpc>
            </a:pPr>
            <a:r>
              <a:rPr lang="en-US" altLang="zh-CN" sz="3200" dirty="0"/>
              <a:t>The speech </a:t>
            </a:r>
            <a:r>
              <a:rPr lang="en-US" altLang="zh-CN" sz="3200" u="sng" dirty="0"/>
              <a:t>is scheduled to be given</a:t>
            </a:r>
            <a:r>
              <a:rPr lang="en-US" altLang="zh-CN" sz="3200" dirty="0"/>
              <a:t> on April 28 at the school hall.</a:t>
            </a:r>
          </a:p>
          <a:p>
            <a:pPr>
              <a:lnSpc>
                <a:spcPts val="3200"/>
              </a:lnSpc>
            </a:pPr>
            <a:r>
              <a:rPr lang="zh-CN" altLang="en-US" sz="3200" dirty="0"/>
              <a:t>定于</a:t>
            </a:r>
            <a:r>
              <a:rPr lang="en-US" altLang="zh-CN" sz="3200" dirty="0"/>
              <a:t>4</a:t>
            </a:r>
            <a:r>
              <a:rPr lang="zh-CN" altLang="en-US" sz="3200" dirty="0"/>
              <a:t>月</a:t>
            </a:r>
            <a:r>
              <a:rPr lang="en-US" altLang="zh-CN" sz="3200" dirty="0"/>
              <a:t>28</a:t>
            </a:r>
            <a:r>
              <a:rPr lang="zh-CN" altLang="en-US" sz="3200" dirty="0"/>
              <a:t>日在学校礼堂举行的演讲已经被推迟了。</a:t>
            </a:r>
            <a:endParaRPr lang="en-US" altLang="zh-CN" sz="3200" dirty="0"/>
          </a:p>
          <a:p>
            <a:pPr>
              <a:lnSpc>
                <a:spcPts val="3200"/>
              </a:lnSpc>
            </a:pPr>
            <a:r>
              <a:rPr lang="en-US" altLang="zh-CN" sz="3200" dirty="0"/>
              <a:t>The speech </a:t>
            </a:r>
            <a:r>
              <a:rPr lang="en-US" altLang="zh-CN" sz="3200" u="sng" dirty="0"/>
              <a:t>scheduled to be given</a:t>
            </a:r>
            <a:r>
              <a:rPr lang="en-US" altLang="zh-CN" sz="3200" dirty="0"/>
              <a:t> on April 28 at the school hall has been put off.</a:t>
            </a:r>
          </a:p>
          <a:p>
            <a:pPr>
              <a:lnSpc>
                <a:spcPts val="3200"/>
              </a:lnSpc>
            </a:pPr>
            <a:r>
              <a:rPr lang="en-US" altLang="zh-CN" sz="3200" dirty="0"/>
              <a:t>4 expectation n</a:t>
            </a:r>
            <a:r>
              <a:rPr lang="zh-CN" altLang="en-US" sz="3200" dirty="0"/>
              <a:t>．期待；预料，预期 </a:t>
            </a:r>
            <a:r>
              <a:rPr lang="en-US" altLang="zh-CN" sz="3200" dirty="0"/>
              <a:t>(anticipation)</a:t>
            </a:r>
          </a:p>
          <a:p>
            <a:pPr>
              <a:lnSpc>
                <a:spcPts val="3200"/>
              </a:lnSpc>
            </a:pPr>
            <a:r>
              <a:rPr lang="en-US" altLang="zh-CN" sz="3200" dirty="0"/>
              <a:t>•meet/live up to one's expectations </a:t>
            </a:r>
            <a:r>
              <a:rPr lang="zh-CN" altLang="en-US" sz="3200" dirty="0"/>
              <a:t>不辜负某人的期望</a:t>
            </a:r>
          </a:p>
          <a:p>
            <a:pPr>
              <a:lnSpc>
                <a:spcPts val="3200"/>
              </a:lnSpc>
            </a:pPr>
            <a:r>
              <a:rPr lang="en-US" altLang="zh-CN" sz="3200" dirty="0"/>
              <a:t>•expect (sb) to do </a:t>
            </a:r>
            <a:r>
              <a:rPr lang="en-US" altLang="zh-CN" sz="3200" dirty="0" err="1"/>
              <a:t>sth</a:t>
            </a:r>
            <a:r>
              <a:rPr lang="en-US" altLang="zh-CN" sz="3200" dirty="0"/>
              <a:t>. </a:t>
            </a:r>
            <a:r>
              <a:rPr lang="zh-CN" altLang="en-US" sz="3200" dirty="0"/>
              <a:t>期望</a:t>
            </a:r>
            <a:r>
              <a:rPr lang="en-US" altLang="zh-CN" sz="3200" dirty="0"/>
              <a:t>(</a:t>
            </a:r>
            <a:r>
              <a:rPr lang="zh-CN" altLang="en-US" sz="3200" dirty="0"/>
              <a:t>某人</a:t>
            </a:r>
            <a:r>
              <a:rPr lang="en-US" altLang="zh-CN" sz="3200" dirty="0"/>
              <a:t>)</a:t>
            </a:r>
            <a:r>
              <a:rPr lang="zh-CN" altLang="en-US" sz="3200" dirty="0"/>
              <a:t>做某事</a:t>
            </a:r>
          </a:p>
          <a:p>
            <a:pPr>
              <a:lnSpc>
                <a:spcPts val="3200"/>
              </a:lnSpc>
            </a:pPr>
            <a:r>
              <a:rPr lang="zh-CN" altLang="en-US" sz="3200" dirty="0"/>
              <a:t>翻译：实际上她从未想过多休息。</a:t>
            </a:r>
            <a:endParaRPr lang="en-US" altLang="zh-CN" sz="3200" dirty="0"/>
          </a:p>
          <a:p>
            <a:pPr>
              <a:lnSpc>
                <a:spcPts val="3200"/>
              </a:lnSpc>
            </a:pPr>
            <a:r>
              <a:rPr lang="en-US" altLang="zh-CN" sz="3200" dirty="0"/>
              <a:t>Actually, she never expected to take more time off. </a:t>
            </a:r>
          </a:p>
          <a:p>
            <a:pPr>
              <a:lnSpc>
                <a:spcPts val="3200"/>
              </a:lnSpc>
            </a:pPr>
            <a:r>
              <a:rPr lang="en-US" altLang="zh-CN" sz="3200" dirty="0">
                <a:highlight>
                  <a:srgbClr val="FFFF00"/>
                </a:highlight>
              </a:rPr>
              <a:t>The thought of </a:t>
            </a:r>
            <a:r>
              <a:rPr lang="en-US" altLang="zh-CN" sz="3200" dirty="0"/>
              <a:t>taking more time off </a:t>
            </a:r>
            <a:r>
              <a:rPr lang="en-US" altLang="zh-CN" sz="3200" dirty="0">
                <a:highlight>
                  <a:srgbClr val="FFFF00"/>
                </a:highlight>
              </a:rPr>
              <a:t>was actually what she never expected to do.</a:t>
            </a:r>
          </a:p>
        </p:txBody>
      </p:sp>
    </p:spTree>
    <p:extLst>
      <p:ext uri="{BB962C8B-B14F-4D97-AF65-F5344CB8AC3E}">
        <p14:creationId xmlns:p14="http://schemas.microsoft.com/office/powerpoint/2010/main" val="59728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216914F-498E-A7F1-C2D9-CE96B95EC726}"/>
              </a:ext>
            </a:extLst>
          </p:cNvPr>
          <p:cNvSpPr txBox="1"/>
          <p:nvPr/>
        </p:nvSpPr>
        <p:spPr>
          <a:xfrm>
            <a:off x="779929" y="188259"/>
            <a:ext cx="11340353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5 confidence n．</a:t>
            </a:r>
            <a:r>
              <a:rPr lang="zh-CN" altLang="en-US" sz="3200" dirty="0"/>
              <a:t>自信，信心；信赖 </a:t>
            </a:r>
            <a:r>
              <a:rPr lang="en-US" altLang="zh-CN" sz="3200" dirty="0"/>
              <a:t>(</a:t>
            </a:r>
            <a:r>
              <a:rPr lang="en-US" sz="3200" dirty="0"/>
              <a:t>faith, trust)</a:t>
            </a:r>
          </a:p>
          <a:p>
            <a:r>
              <a:rPr lang="en-US" sz="3200" dirty="0"/>
              <a:t>have confidence </a:t>
            </a:r>
            <a:r>
              <a:rPr lang="en-US" sz="3200" u="sng" dirty="0"/>
              <a:t>in</a:t>
            </a:r>
            <a:r>
              <a:rPr lang="en-US" sz="3200" dirty="0"/>
              <a:t> sb </a:t>
            </a:r>
            <a:r>
              <a:rPr lang="zh-CN" altLang="en-US" sz="3200" dirty="0"/>
              <a:t>信任某人</a:t>
            </a:r>
          </a:p>
          <a:p>
            <a:r>
              <a:rPr lang="en-US" sz="3200" dirty="0"/>
              <a:t>be confident </a:t>
            </a:r>
            <a:r>
              <a:rPr lang="en-US" sz="3200" u="sng" dirty="0"/>
              <a:t>about/of/that</a:t>
            </a:r>
            <a:r>
              <a:rPr lang="en-US" sz="3200" dirty="0"/>
              <a:t>...</a:t>
            </a:r>
            <a:r>
              <a:rPr lang="zh-CN" altLang="en-US" sz="3200" dirty="0"/>
              <a:t>对</a:t>
            </a:r>
            <a:r>
              <a:rPr lang="en-US" altLang="zh-CN" sz="3200" dirty="0"/>
              <a:t>……</a:t>
            </a:r>
            <a:r>
              <a:rPr lang="zh-CN" altLang="en-US" sz="3200" dirty="0"/>
              <a:t>有信心</a:t>
            </a:r>
            <a:endParaRPr lang="en-US" altLang="zh-CN" sz="3200" dirty="0"/>
          </a:p>
          <a:p>
            <a:r>
              <a:rPr lang="en-US" altLang="zh-CN" sz="3200" dirty="0">
                <a:highlight>
                  <a:srgbClr val="FFFF00"/>
                </a:highlight>
              </a:rPr>
              <a:t>lack/lose/gain/inspire/boost/build  confidence</a:t>
            </a:r>
          </a:p>
          <a:p>
            <a:r>
              <a:rPr lang="en-US" altLang="zh-CN" sz="3200" dirty="0"/>
              <a:t>6 shift </a:t>
            </a:r>
            <a:r>
              <a:rPr lang="en-US" altLang="zh-CN" sz="3200" dirty="0">
                <a:solidFill>
                  <a:srgbClr val="FF0000"/>
                </a:solidFill>
              </a:rPr>
              <a:t>n</a:t>
            </a:r>
            <a:r>
              <a:rPr lang="zh-CN" altLang="en-US" sz="3200" dirty="0">
                <a:solidFill>
                  <a:srgbClr val="FF0000"/>
                </a:solidFill>
              </a:rPr>
              <a:t>．</a:t>
            </a:r>
            <a:r>
              <a:rPr lang="en-US" altLang="zh-CN" sz="3200" dirty="0"/>
              <a:t>(</a:t>
            </a:r>
            <a:r>
              <a:rPr lang="zh-CN" altLang="en-US" sz="3200" dirty="0"/>
              <a:t>工厂、医院等轮班制的</a:t>
            </a:r>
            <a:r>
              <a:rPr lang="en-US" altLang="zh-CN" sz="3200" dirty="0"/>
              <a:t>)</a:t>
            </a:r>
            <a:r>
              <a:rPr lang="zh-CN" altLang="en-US" sz="3200" dirty="0"/>
              <a:t>当班时间</a:t>
            </a:r>
          </a:p>
          <a:p>
            <a:r>
              <a:rPr lang="en-US" altLang="zh-CN" sz="3200" dirty="0" err="1">
                <a:solidFill>
                  <a:srgbClr val="FF0000"/>
                </a:solidFill>
              </a:rPr>
              <a:t>vt.</a:t>
            </a:r>
            <a:r>
              <a:rPr lang="en-US" altLang="zh-CN" sz="3200" dirty="0">
                <a:solidFill>
                  <a:srgbClr val="FF0000"/>
                </a:solidFill>
              </a:rPr>
              <a:t> &amp; vi.</a:t>
            </a:r>
            <a:r>
              <a:rPr lang="zh-CN" altLang="en-US" sz="3200" dirty="0"/>
              <a:t>改变</a:t>
            </a:r>
            <a:r>
              <a:rPr lang="en-US" altLang="zh-CN" sz="3200" dirty="0"/>
              <a:t>(</a:t>
            </a:r>
            <a:r>
              <a:rPr lang="zh-CN" altLang="en-US" sz="3200" dirty="0"/>
              <a:t>观点或态度等</a:t>
            </a:r>
            <a:r>
              <a:rPr lang="en-US" altLang="zh-CN" sz="3200" dirty="0"/>
              <a:t>)</a:t>
            </a:r>
            <a:r>
              <a:rPr lang="zh-CN" altLang="en-US" sz="3200" dirty="0"/>
              <a:t>；转向；转移；挪动；移动</a:t>
            </a:r>
          </a:p>
          <a:p>
            <a:r>
              <a:rPr lang="zh-CN" altLang="en-US" sz="3200" dirty="0"/>
              <a:t>①</a:t>
            </a:r>
            <a:r>
              <a:rPr lang="en-US" altLang="zh-CN" sz="3200" u="sng" dirty="0"/>
              <a:t>The day shift</a:t>
            </a:r>
            <a:r>
              <a:rPr lang="en-US" altLang="zh-CN" sz="3200" dirty="0"/>
              <a:t> arrives at eight o'clock.</a:t>
            </a:r>
          </a:p>
          <a:p>
            <a:r>
              <a:rPr lang="zh-CN" altLang="en-US" sz="3200" dirty="0"/>
              <a:t>白班时间八点钟开始。</a:t>
            </a:r>
          </a:p>
          <a:p>
            <a:r>
              <a:rPr lang="zh-CN" altLang="en-US" sz="3200" dirty="0"/>
              <a:t>②</a:t>
            </a:r>
            <a:r>
              <a:rPr lang="en-US" altLang="zh-CN" sz="3200" dirty="0"/>
              <a:t>Nowadays the priority for travelling </a:t>
            </a:r>
            <a:r>
              <a:rPr lang="en-US" altLang="zh-CN" sz="3200" u="sng" dirty="0"/>
              <a:t>is shifted from</a:t>
            </a:r>
            <a:r>
              <a:rPr lang="en-US" altLang="zh-CN" sz="3200" dirty="0"/>
              <a:t> shopping </a:t>
            </a:r>
            <a:r>
              <a:rPr lang="en-US" altLang="zh-CN" sz="3200" u="sng" dirty="0"/>
              <a:t>to</a:t>
            </a:r>
            <a:r>
              <a:rPr lang="en-US" altLang="zh-CN" sz="3200" dirty="0"/>
              <a:t> food and scenery.</a:t>
            </a:r>
          </a:p>
          <a:p>
            <a:r>
              <a:rPr lang="zh-CN" altLang="en-US" sz="3200" dirty="0"/>
              <a:t>现在旅游的重点已经从购物转向了美食和风景。</a:t>
            </a:r>
          </a:p>
          <a:p>
            <a:r>
              <a:rPr lang="zh-CN" altLang="en-US" sz="3200" dirty="0"/>
              <a:t>③</a:t>
            </a:r>
            <a:r>
              <a:rPr lang="en-US" altLang="zh-CN" sz="3200" dirty="0"/>
              <a:t>Lend me a hand to </a:t>
            </a:r>
            <a:r>
              <a:rPr lang="en-US" altLang="zh-CN" sz="3200" u="sng" dirty="0"/>
              <a:t>shift this box</a:t>
            </a:r>
            <a:r>
              <a:rPr lang="en-US" altLang="zh-CN" sz="3200" dirty="0"/>
              <a:t>, will you?</a:t>
            </a:r>
          </a:p>
          <a:p>
            <a:r>
              <a:rPr lang="zh-CN" altLang="en-US" sz="3200" dirty="0"/>
              <a:t>帮我搬一下这个箱子，好吗？</a:t>
            </a:r>
          </a:p>
          <a:p>
            <a:endParaRPr lang="en-US" altLang="zh-CN" sz="32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26033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216914F-498E-A7F1-C2D9-CE96B95EC726}"/>
              </a:ext>
            </a:extLst>
          </p:cNvPr>
          <p:cNvSpPr txBox="1"/>
          <p:nvPr/>
        </p:nvSpPr>
        <p:spPr>
          <a:xfrm>
            <a:off x="779929" y="188259"/>
            <a:ext cx="11340353" cy="6824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200" dirty="0"/>
              <a:t>7 recover </a:t>
            </a:r>
            <a:r>
              <a:rPr lang="en-US" sz="3200" dirty="0">
                <a:solidFill>
                  <a:srgbClr val="FF0000"/>
                </a:solidFill>
              </a:rPr>
              <a:t>vi.</a:t>
            </a:r>
            <a:r>
              <a:rPr lang="zh-CN" altLang="en-US" sz="3200" dirty="0"/>
              <a:t>恢复健康，康复</a:t>
            </a:r>
            <a:r>
              <a:rPr lang="en-US" altLang="zh-CN" sz="3200" dirty="0"/>
              <a:t>(</a:t>
            </a:r>
            <a:r>
              <a:rPr lang="en-US" sz="3200" dirty="0"/>
              <a:t>heal)  </a:t>
            </a:r>
            <a:r>
              <a:rPr lang="en-US" sz="3200" dirty="0" err="1">
                <a:solidFill>
                  <a:srgbClr val="FF0000"/>
                </a:solidFill>
              </a:rPr>
              <a:t>vt.</a:t>
            </a:r>
            <a:r>
              <a:rPr lang="zh-CN" altLang="en-US" sz="3200" dirty="0"/>
              <a:t>重新获得</a:t>
            </a:r>
            <a:r>
              <a:rPr lang="en-US" altLang="zh-CN" sz="3200" dirty="0"/>
              <a:t>(</a:t>
            </a:r>
            <a:r>
              <a:rPr lang="en-US" sz="3200" dirty="0"/>
              <a:t>regain)；</a:t>
            </a:r>
            <a:r>
              <a:rPr lang="zh-CN" altLang="en-US" sz="3200" dirty="0"/>
              <a:t>恢复 </a:t>
            </a:r>
          </a:p>
          <a:p>
            <a:pPr>
              <a:lnSpc>
                <a:spcPts val="3500"/>
              </a:lnSpc>
            </a:pPr>
            <a:r>
              <a:rPr lang="en-US" altLang="zh-CN" sz="3200" dirty="0"/>
              <a:t>•</a:t>
            </a:r>
            <a:r>
              <a:rPr lang="en-US" sz="3200" dirty="0"/>
              <a:t>recover from </a:t>
            </a:r>
            <a:r>
              <a:rPr lang="zh-CN" altLang="en-US" sz="3200" dirty="0"/>
              <a:t>从</a:t>
            </a:r>
            <a:r>
              <a:rPr lang="en-US" altLang="zh-CN" sz="3200" dirty="0"/>
              <a:t>……</a:t>
            </a:r>
            <a:r>
              <a:rPr lang="zh-CN" altLang="en-US" sz="3200" dirty="0"/>
              <a:t>恢复，痊愈；从</a:t>
            </a:r>
            <a:r>
              <a:rPr lang="en-US" altLang="zh-CN" sz="3200" dirty="0"/>
              <a:t>……</a:t>
            </a:r>
            <a:r>
              <a:rPr lang="zh-CN" altLang="en-US" sz="3200" dirty="0"/>
              <a:t>收回</a:t>
            </a:r>
          </a:p>
          <a:p>
            <a:pPr>
              <a:lnSpc>
                <a:spcPts val="3500"/>
              </a:lnSpc>
            </a:pPr>
            <a:r>
              <a:rPr lang="en-US" sz="3200" dirty="0"/>
              <a:t>recover oneself </a:t>
            </a:r>
            <a:r>
              <a:rPr lang="zh-CN" altLang="en-US" sz="3200" dirty="0"/>
              <a:t>恢复健康</a:t>
            </a:r>
            <a:r>
              <a:rPr lang="en-US" altLang="zh-CN" sz="3200" dirty="0"/>
              <a:t>/</a:t>
            </a:r>
            <a:r>
              <a:rPr lang="zh-CN" altLang="en-US" sz="3200" dirty="0"/>
              <a:t>镇定下来</a:t>
            </a:r>
          </a:p>
          <a:p>
            <a:pPr>
              <a:lnSpc>
                <a:spcPts val="3500"/>
              </a:lnSpc>
            </a:pPr>
            <a:r>
              <a:rPr lang="en-US" altLang="zh-CN" sz="3200" dirty="0"/>
              <a:t>•</a:t>
            </a:r>
            <a:r>
              <a:rPr lang="en-US" sz="3200" dirty="0"/>
              <a:t>recover</a:t>
            </a:r>
            <a:r>
              <a:rPr lang="en-US" sz="3200" u="sng" dirty="0"/>
              <a:t>y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n．</a:t>
            </a:r>
            <a:r>
              <a:rPr lang="zh-CN" altLang="en-US" sz="3200" dirty="0"/>
              <a:t>恢复，还原；痊愈</a:t>
            </a:r>
          </a:p>
          <a:p>
            <a:pPr>
              <a:lnSpc>
                <a:spcPts val="3500"/>
              </a:lnSpc>
            </a:pPr>
            <a:r>
              <a:rPr lang="en-US" sz="3200" dirty="0"/>
              <a:t>make a recovery (from) (</a:t>
            </a:r>
            <a:r>
              <a:rPr lang="zh-CN" altLang="en-US" sz="3200" dirty="0"/>
              <a:t>从</a:t>
            </a:r>
            <a:r>
              <a:rPr lang="en-US" altLang="zh-CN" sz="3200" dirty="0"/>
              <a:t>……)</a:t>
            </a:r>
            <a:r>
              <a:rPr lang="zh-CN" altLang="en-US" sz="3200" dirty="0"/>
              <a:t>恢复，痊愈</a:t>
            </a:r>
          </a:p>
          <a:p>
            <a:pPr>
              <a:lnSpc>
                <a:spcPts val="3500"/>
              </a:lnSpc>
            </a:pPr>
            <a:r>
              <a:rPr lang="en-US" altLang="zh-CN" sz="3200" dirty="0"/>
              <a:t>8 injury </a:t>
            </a:r>
            <a:r>
              <a:rPr lang="en-US" altLang="zh-CN" sz="3200" dirty="0">
                <a:solidFill>
                  <a:srgbClr val="FF0000"/>
                </a:solidFill>
              </a:rPr>
              <a:t>n</a:t>
            </a:r>
            <a:r>
              <a:rPr lang="zh-CN" altLang="en-US" sz="3200" dirty="0">
                <a:solidFill>
                  <a:srgbClr val="FF0000"/>
                </a:solidFill>
              </a:rPr>
              <a:t>．</a:t>
            </a:r>
            <a:r>
              <a:rPr lang="zh-CN" altLang="en-US" sz="3200" dirty="0"/>
              <a:t>伤，损害 </a:t>
            </a:r>
            <a:r>
              <a:rPr lang="en-US" altLang="zh-CN" sz="3200" dirty="0"/>
              <a:t>(harm, damage, hurt)</a:t>
            </a:r>
          </a:p>
          <a:p>
            <a:pPr>
              <a:lnSpc>
                <a:spcPts val="3500"/>
              </a:lnSpc>
            </a:pPr>
            <a:r>
              <a:rPr lang="en-US" altLang="zh-CN" sz="3200" dirty="0"/>
              <a:t>do sb </a:t>
            </a:r>
            <a:r>
              <a:rPr lang="en-US" altLang="zh-CN" sz="3200" u="sng" dirty="0"/>
              <a:t>an</a:t>
            </a:r>
            <a:r>
              <a:rPr lang="en-US" altLang="zh-CN" sz="3200" dirty="0"/>
              <a:t> injury </a:t>
            </a:r>
            <a:r>
              <a:rPr lang="zh-CN" altLang="en-US" sz="3200" dirty="0"/>
              <a:t>伤害某人             </a:t>
            </a:r>
            <a:r>
              <a:rPr lang="en-US" altLang="zh-CN" sz="3200" dirty="0">
                <a:highlight>
                  <a:srgbClr val="FFFF00"/>
                </a:highlight>
              </a:rPr>
              <a:t>injuries</a:t>
            </a:r>
            <a:endParaRPr lang="zh-CN" altLang="en-US" sz="3200" dirty="0">
              <a:highlight>
                <a:srgbClr val="FFFF00"/>
              </a:highlight>
            </a:endParaRPr>
          </a:p>
          <a:p>
            <a:pPr>
              <a:lnSpc>
                <a:spcPts val="3500"/>
              </a:lnSpc>
            </a:pPr>
            <a:r>
              <a:rPr lang="en-US" altLang="zh-CN" sz="3200" dirty="0"/>
              <a:t>injure </a:t>
            </a:r>
            <a:r>
              <a:rPr lang="en-US" altLang="zh-CN" sz="3200" dirty="0" err="1">
                <a:solidFill>
                  <a:srgbClr val="FF0000"/>
                </a:solidFill>
              </a:rPr>
              <a:t>vt.</a:t>
            </a:r>
            <a:r>
              <a:rPr lang="en-US" altLang="zh-CN" sz="3200" dirty="0">
                <a:solidFill>
                  <a:srgbClr val="FF0000"/>
                </a:solidFill>
              </a:rPr>
              <a:t> </a:t>
            </a:r>
            <a:r>
              <a:rPr lang="zh-CN" altLang="en-US" sz="3200" dirty="0"/>
              <a:t>伤害；损害</a:t>
            </a:r>
            <a:r>
              <a:rPr lang="en-US" altLang="zh-CN" sz="3200" dirty="0"/>
              <a:t>(</a:t>
            </a:r>
            <a:r>
              <a:rPr lang="zh-CN" altLang="en-US" sz="3200" dirty="0"/>
              <a:t>名誉、自尊等</a:t>
            </a:r>
            <a:r>
              <a:rPr lang="en-US" altLang="zh-CN" sz="3200" dirty="0"/>
              <a:t>)</a:t>
            </a:r>
          </a:p>
          <a:p>
            <a:pPr>
              <a:lnSpc>
                <a:spcPts val="3500"/>
              </a:lnSpc>
            </a:pPr>
            <a:r>
              <a:rPr lang="en-US" altLang="zh-CN" sz="3200" dirty="0"/>
              <a:t>injured </a:t>
            </a:r>
            <a:r>
              <a:rPr lang="en-US" altLang="zh-CN" sz="3200" dirty="0">
                <a:solidFill>
                  <a:srgbClr val="FF0000"/>
                </a:solidFill>
              </a:rPr>
              <a:t>adj.</a:t>
            </a:r>
            <a:r>
              <a:rPr lang="zh-CN" altLang="en-US" sz="3200" dirty="0"/>
              <a:t>受伤的     </a:t>
            </a:r>
            <a:r>
              <a:rPr lang="en-US" altLang="zh-CN" sz="3200" dirty="0">
                <a:highlight>
                  <a:srgbClr val="FFFF00"/>
                </a:highlight>
              </a:rPr>
              <a:t>seriously/badly injured</a:t>
            </a:r>
            <a:endParaRPr lang="zh-CN" altLang="en-US" sz="3200" dirty="0">
              <a:highlight>
                <a:srgbClr val="FFFF00"/>
              </a:highlight>
            </a:endParaRPr>
          </a:p>
          <a:p>
            <a:pPr>
              <a:lnSpc>
                <a:spcPts val="3500"/>
              </a:lnSpc>
            </a:pPr>
            <a:r>
              <a:rPr lang="en-US" altLang="zh-CN" sz="3200" dirty="0"/>
              <a:t>9 challenge </a:t>
            </a:r>
            <a:r>
              <a:rPr lang="en-US" altLang="zh-CN" sz="3200" dirty="0">
                <a:solidFill>
                  <a:srgbClr val="FF0000"/>
                </a:solidFill>
              </a:rPr>
              <a:t>n</a:t>
            </a:r>
            <a:r>
              <a:rPr lang="zh-CN" altLang="en-US" sz="3200" dirty="0">
                <a:solidFill>
                  <a:srgbClr val="FF0000"/>
                </a:solidFill>
              </a:rPr>
              <a:t>．</a:t>
            </a:r>
            <a:r>
              <a:rPr lang="zh-CN" altLang="en-US" sz="3200" dirty="0"/>
              <a:t>挑战；具有挑战性的事物  </a:t>
            </a:r>
            <a:r>
              <a:rPr lang="en-US" altLang="zh-CN" sz="3200" dirty="0">
                <a:solidFill>
                  <a:srgbClr val="FF0000"/>
                </a:solidFill>
              </a:rPr>
              <a:t>vt.</a:t>
            </a:r>
            <a:r>
              <a:rPr lang="zh-CN" altLang="en-US" sz="3200" dirty="0"/>
              <a:t>向</a:t>
            </a:r>
            <a:r>
              <a:rPr lang="en-US" altLang="zh-CN" sz="3200" dirty="0"/>
              <a:t>……</a:t>
            </a:r>
            <a:r>
              <a:rPr lang="zh-CN" altLang="en-US" sz="3200" dirty="0"/>
              <a:t>挑战 </a:t>
            </a:r>
            <a:r>
              <a:rPr lang="en-US" altLang="zh-CN" sz="3200" dirty="0"/>
              <a:t>(dare)</a:t>
            </a:r>
          </a:p>
          <a:p>
            <a:pPr>
              <a:lnSpc>
                <a:spcPts val="3500"/>
              </a:lnSpc>
            </a:pPr>
            <a:r>
              <a:rPr lang="en-US" altLang="zh-CN" sz="3200" dirty="0"/>
              <a:t>challenge sb to...</a:t>
            </a:r>
            <a:r>
              <a:rPr lang="zh-CN" altLang="en-US" sz="3200" dirty="0"/>
              <a:t>向某人挑战</a:t>
            </a:r>
            <a:r>
              <a:rPr lang="en-US" altLang="zh-CN" sz="3200" dirty="0"/>
              <a:t>……</a:t>
            </a:r>
          </a:p>
          <a:p>
            <a:pPr>
              <a:lnSpc>
                <a:spcPts val="3500"/>
              </a:lnSpc>
            </a:pPr>
            <a:r>
              <a:rPr lang="en-US" altLang="zh-CN" sz="3200" dirty="0"/>
              <a:t>challenging </a:t>
            </a:r>
            <a:r>
              <a:rPr lang="en-US" altLang="zh-CN" sz="3200" dirty="0">
                <a:solidFill>
                  <a:srgbClr val="FF0000"/>
                </a:solidFill>
              </a:rPr>
              <a:t>adj.</a:t>
            </a:r>
            <a:r>
              <a:rPr lang="zh-CN" altLang="en-US" sz="3200" dirty="0"/>
              <a:t>富有挑战性的   </a:t>
            </a:r>
            <a:r>
              <a:rPr lang="en-US" altLang="zh-CN" sz="3200" dirty="0">
                <a:highlight>
                  <a:srgbClr val="FFFF00"/>
                </a:highlight>
              </a:rPr>
              <a:t>challenged </a:t>
            </a:r>
            <a:r>
              <a:rPr lang="zh-CN" altLang="en-US" sz="3200" dirty="0">
                <a:highlight>
                  <a:srgbClr val="FFFF00"/>
                </a:highlight>
              </a:rPr>
              <a:t>生理或精神上有残疾的；受挑战的   </a:t>
            </a:r>
            <a:r>
              <a:rPr lang="en-US" altLang="zh-CN" sz="3200" dirty="0">
                <a:highlight>
                  <a:srgbClr val="FFFF00"/>
                </a:highlight>
              </a:rPr>
              <a:t>physically challenged </a:t>
            </a:r>
            <a:r>
              <a:rPr lang="zh-CN" altLang="en-US" sz="3200" dirty="0">
                <a:highlight>
                  <a:srgbClr val="FFFF00"/>
                </a:highlight>
              </a:rPr>
              <a:t>身体残疾的   </a:t>
            </a:r>
            <a:endParaRPr lang="en-US" altLang="zh-CN" sz="3200" dirty="0">
              <a:highlight>
                <a:srgbClr val="FFFF00"/>
              </a:highlight>
            </a:endParaRPr>
          </a:p>
          <a:p>
            <a:pPr>
              <a:lnSpc>
                <a:spcPts val="3500"/>
              </a:lnSpc>
            </a:pPr>
            <a:r>
              <a:rPr lang="en-US" altLang="zh-CN" sz="3200" dirty="0">
                <a:highlight>
                  <a:srgbClr val="FFFF00"/>
                </a:highlight>
              </a:rPr>
              <a:t>challenger </a:t>
            </a:r>
            <a:r>
              <a:rPr lang="zh-CN" altLang="en-US" sz="3200" dirty="0">
                <a:highlight>
                  <a:srgbClr val="FFFF00"/>
                </a:highlight>
              </a:rPr>
              <a:t>挑战者</a:t>
            </a:r>
          </a:p>
          <a:p>
            <a:pPr>
              <a:lnSpc>
                <a:spcPts val="3500"/>
              </a:lnSpc>
            </a:pPr>
            <a:endParaRPr lang="en-US" altLang="zh-CN" sz="32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53333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216914F-498E-A7F1-C2D9-CE96B95EC726}"/>
              </a:ext>
            </a:extLst>
          </p:cNvPr>
          <p:cNvSpPr txBox="1"/>
          <p:nvPr/>
        </p:nvSpPr>
        <p:spPr>
          <a:xfrm>
            <a:off x="779929" y="188259"/>
            <a:ext cx="11340353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10 arise (</a:t>
            </a:r>
            <a:r>
              <a:rPr lang="en-US" sz="3200" dirty="0" err="1"/>
              <a:t>arose，arisen</a:t>
            </a:r>
            <a:r>
              <a:rPr lang="en-US" sz="3200" dirty="0"/>
              <a:t>) </a:t>
            </a:r>
            <a:r>
              <a:rPr lang="en-US" sz="3200" dirty="0">
                <a:solidFill>
                  <a:srgbClr val="FF0000"/>
                </a:solidFill>
              </a:rPr>
              <a:t>vi.</a:t>
            </a:r>
            <a:r>
              <a:rPr lang="en-US" sz="3200" dirty="0"/>
              <a:t>(</a:t>
            </a:r>
            <a:r>
              <a:rPr lang="zh-CN" altLang="en-US" sz="3200" dirty="0"/>
              <a:t>问题或困难</a:t>
            </a:r>
            <a:r>
              <a:rPr lang="en-US" altLang="zh-CN" sz="3200" dirty="0"/>
              <a:t>)</a:t>
            </a:r>
            <a:r>
              <a:rPr lang="zh-CN" altLang="en-US" sz="3200" dirty="0"/>
              <a:t>出现</a:t>
            </a:r>
            <a:r>
              <a:rPr lang="en-US" altLang="zh-CN" sz="3200" dirty="0"/>
              <a:t>(</a:t>
            </a:r>
            <a:r>
              <a:rPr lang="en-US" sz="3200" dirty="0"/>
              <a:t>occur)，</a:t>
            </a:r>
            <a:r>
              <a:rPr lang="zh-CN" altLang="en-US" sz="3200" dirty="0"/>
              <a:t>发生；由</a:t>
            </a:r>
            <a:r>
              <a:rPr lang="en-US" altLang="zh-CN" sz="3200" dirty="0"/>
              <a:t>……</a:t>
            </a:r>
            <a:r>
              <a:rPr lang="zh-CN" altLang="en-US" sz="3200" dirty="0"/>
              <a:t>引起；起身；起床</a:t>
            </a:r>
          </a:p>
          <a:p>
            <a:r>
              <a:rPr lang="en-US" sz="3200" dirty="0"/>
              <a:t>arise from/out of　</a:t>
            </a:r>
            <a:r>
              <a:rPr lang="zh-CN" altLang="en-US" sz="3200" u="sng" dirty="0"/>
              <a:t>由</a:t>
            </a:r>
            <a:r>
              <a:rPr lang="en-US" altLang="zh-CN" sz="3200" u="sng" dirty="0"/>
              <a:t>……</a:t>
            </a:r>
            <a:r>
              <a:rPr lang="zh-CN" altLang="en-US" sz="3200" u="sng" dirty="0"/>
              <a:t>产生</a:t>
            </a:r>
            <a:r>
              <a:rPr lang="zh-CN" altLang="en-US" sz="3200" dirty="0"/>
              <a:t>； 起因于</a:t>
            </a:r>
          </a:p>
          <a:p>
            <a:r>
              <a:rPr lang="en-US" altLang="zh-CN" sz="3200" dirty="0"/>
              <a:t>The fact was that his failure </a:t>
            </a:r>
            <a:r>
              <a:rPr lang="en-US" altLang="zh-CN" sz="3200" u="sng" dirty="0"/>
              <a:t>arose from/out of</a:t>
            </a:r>
            <a:r>
              <a:rPr lang="en-US" altLang="zh-CN" sz="3200" dirty="0"/>
              <a:t> his laziness.</a:t>
            </a:r>
          </a:p>
          <a:p>
            <a:r>
              <a:rPr lang="zh-CN" altLang="en-US" sz="3200" dirty="0"/>
              <a:t>事实上，他的失败源于他的懒惰。</a:t>
            </a:r>
          </a:p>
          <a:p>
            <a:r>
              <a:rPr lang="en-US" altLang="zh-CN" sz="3200" dirty="0"/>
              <a:t>11 range </a:t>
            </a:r>
            <a:r>
              <a:rPr lang="en-US" altLang="zh-CN" sz="3200" dirty="0">
                <a:solidFill>
                  <a:srgbClr val="FF0000"/>
                </a:solidFill>
              </a:rPr>
              <a:t>n</a:t>
            </a:r>
            <a:r>
              <a:rPr lang="zh-CN" altLang="en-US" sz="3200" dirty="0">
                <a:solidFill>
                  <a:srgbClr val="FF0000"/>
                </a:solidFill>
              </a:rPr>
              <a:t>．</a:t>
            </a:r>
            <a:r>
              <a:rPr lang="zh-CN" altLang="en-US" sz="3200" dirty="0"/>
              <a:t>一系列；范围，类别，分类；幅度；界限，山脉 </a:t>
            </a:r>
            <a:r>
              <a:rPr lang="en-US" altLang="zh-CN" sz="3200" dirty="0">
                <a:solidFill>
                  <a:srgbClr val="FF0000"/>
                </a:solidFill>
              </a:rPr>
              <a:t>v</a:t>
            </a:r>
            <a:r>
              <a:rPr lang="zh-CN" altLang="en-US" sz="3200" dirty="0">
                <a:solidFill>
                  <a:srgbClr val="FF0000"/>
                </a:solidFill>
              </a:rPr>
              <a:t>．</a:t>
            </a:r>
            <a:r>
              <a:rPr lang="en-US" altLang="zh-CN" sz="3200" dirty="0"/>
              <a:t>(</a:t>
            </a:r>
            <a:r>
              <a:rPr lang="zh-CN" altLang="en-US" sz="3200" dirty="0"/>
              <a:t>在一定范围内</a:t>
            </a:r>
            <a:r>
              <a:rPr lang="en-US" altLang="zh-CN" sz="3200" dirty="0"/>
              <a:t>)</a:t>
            </a:r>
            <a:r>
              <a:rPr lang="zh-CN" altLang="en-US" sz="3200" dirty="0"/>
              <a:t>变动，变化；排列</a:t>
            </a:r>
          </a:p>
          <a:p>
            <a:r>
              <a:rPr lang="en-US" altLang="zh-CN" sz="3200" dirty="0"/>
              <a:t>•a range of </a:t>
            </a:r>
            <a:r>
              <a:rPr lang="zh-CN" altLang="en-US" sz="3200" dirty="0"/>
              <a:t>一系列</a:t>
            </a:r>
          </a:p>
          <a:p>
            <a:r>
              <a:rPr lang="en-US" altLang="zh-CN" sz="3200" dirty="0"/>
              <a:t>in/</a:t>
            </a:r>
            <a:r>
              <a:rPr lang="en-US" altLang="zh-CN" sz="3200" u="sng" dirty="0"/>
              <a:t>within</a:t>
            </a:r>
            <a:r>
              <a:rPr lang="en-US" altLang="zh-CN" sz="3200" dirty="0"/>
              <a:t> (the) range of </a:t>
            </a:r>
            <a:r>
              <a:rPr lang="zh-CN" altLang="en-US" sz="3200" dirty="0"/>
              <a:t>在</a:t>
            </a:r>
            <a:r>
              <a:rPr lang="en-US" altLang="zh-CN" sz="3200" dirty="0"/>
              <a:t>……</a:t>
            </a:r>
            <a:r>
              <a:rPr lang="zh-CN" altLang="en-US" sz="3200" dirty="0"/>
              <a:t>的范围内</a:t>
            </a:r>
          </a:p>
          <a:p>
            <a:r>
              <a:rPr lang="en-US" altLang="zh-CN" sz="3200" dirty="0"/>
              <a:t>•range from...to...</a:t>
            </a:r>
            <a:r>
              <a:rPr lang="zh-CN" altLang="en-US" sz="3200" dirty="0"/>
              <a:t>从</a:t>
            </a:r>
            <a:r>
              <a:rPr lang="en-US" altLang="zh-CN" sz="3200" dirty="0"/>
              <a:t>……</a:t>
            </a:r>
            <a:r>
              <a:rPr lang="zh-CN" altLang="en-US" sz="3200" dirty="0"/>
              <a:t>到</a:t>
            </a:r>
            <a:r>
              <a:rPr lang="en-US" altLang="zh-CN" sz="3200" dirty="0"/>
              <a:t>……(</a:t>
            </a:r>
            <a:r>
              <a:rPr lang="zh-CN" altLang="en-US" sz="3200" dirty="0"/>
              <a:t>的范围</a:t>
            </a:r>
            <a:r>
              <a:rPr lang="en-US" altLang="zh-CN" sz="3200" dirty="0"/>
              <a:t>)</a:t>
            </a:r>
          </a:p>
          <a:p>
            <a:r>
              <a:rPr lang="zh-CN" altLang="en-US" sz="3200" dirty="0"/>
              <a:t>翻译：我们有很多的选择，比如旅游、拜访亲戚或朋友。</a:t>
            </a:r>
            <a:endParaRPr lang="en-US" altLang="zh-CN" sz="3200" dirty="0"/>
          </a:p>
          <a:p>
            <a:r>
              <a:rPr lang="en-US" altLang="zh-CN" sz="3200" dirty="0">
                <a:highlight>
                  <a:srgbClr val="FFFF00"/>
                </a:highlight>
              </a:rPr>
              <a:t>We have a wide range of choices such as travelling and visiting our relatives or friends. </a:t>
            </a:r>
            <a:endParaRPr lang="zh-CN" altLang="en-US" sz="3200" dirty="0">
              <a:highlight>
                <a:srgbClr val="FFFF00"/>
              </a:highlight>
            </a:endParaRPr>
          </a:p>
          <a:p>
            <a:endParaRPr lang="en-US" altLang="zh-CN" sz="32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3333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0170DE58-EB2E-6C16-6071-C4D6585D278D}"/>
              </a:ext>
            </a:extLst>
          </p:cNvPr>
          <p:cNvSpPr txBox="1"/>
          <p:nvPr/>
        </p:nvSpPr>
        <p:spPr>
          <a:xfrm>
            <a:off x="977152" y="315899"/>
            <a:ext cx="10856259" cy="57015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667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14600" algn="l"/>
              </a:tabLst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隶书" panose="02010509060101010101" pitchFamily="49" charset="-122"/>
                <a:cs typeface="Courier New" panose="02070309020205020404" pitchFamily="49" charset="0"/>
              </a:rPr>
              <a:t>(2019·</a:t>
            </a:r>
            <a:r>
              <a:rPr lang="zh-CN" sz="3200" kern="100" dirty="0">
                <a:effectLst/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全国卷</a:t>
            </a:r>
            <a:r>
              <a:rPr lang="en-US" sz="3200" kern="100" dirty="0">
                <a:effectLst/>
                <a:latin typeface="宋体" panose="02010600030101010101" pitchFamily="2" charset="-122"/>
                <a:ea typeface="隶书" panose="02010509060101010101" pitchFamily="49" charset="-122"/>
                <a:cs typeface="Times New Roman" panose="02020603050405020304" pitchFamily="18" charset="0"/>
              </a:rPr>
              <a:t>Ⅰ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隶书" panose="02010509060101010101" pitchFamily="49" charset="-122"/>
                <a:cs typeface="Courier New" panose="02070309020205020404" pitchFamily="49" charset="0"/>
              </a:rPr>
              <a:t>)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While they are rare north of 88°</a:t>
            </a:r>
            <a:r>
              <a:rPr 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sz="3200" kern="100" dirty="0">
                <a:effectLst/>
                <a:latin typeface="宋体" panose="02010600030101010101" pitchFamily="2" charset="-122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there is evidence that they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range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 all the way across the Arctic, and as far south as James Bay in Canad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a.</a:t>
            </a:r>
          </a:p>
          <a:p>
            <a:pPr marL="0" marR="0" indent="2667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514600" algn="l"/>
              </a:tabLst>
            </a:pP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rPr>
              <a:t>虽然它们在</a:t>
            </a:r>
            <a:r>
              <a:rPr lang="en-US" altLang="zh-CN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rPr>
              <a:t>88°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rPr>
              <a:t>以北很少见，但有证据表明它们在整个北极地区都有</a:t>
            </a:r>
            <a:r>
              <a:rPr lang="zh-CN" altLang="en-US" sz="2800" b="1" kern="100" dirty="0">
                <a:effectLst/>
                <a:highlight>
                  <a:srgbClr val="FFFF00"/>
                </a:highlight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rPr>
              <a:t>分布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rPr>
              <a:t>，并且一直延伸到加拿大的詹姆斯湾。</a:t>
            </a:r>
            <a:endParaRPr lang="en-US" sz="2800" b="1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indent="266700" algn="just">
              <a:lnSpc>
                <a:spcPct val="150000"/>
              </a:lnSpc>
              <a:tabLst>
                <a:tab pos="2514600" algn="l"/>
              </a:tabLst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The lake is situated at the eastern extremity of the mountain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range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. </a:t>
            </a:r>
          </a:p>
          <a:p>
            <a:pPr indent="266700" algn="just">
              <a:lnSpc>
                <a:spcPct val="150000"/>
              </a:lnSpc>
              <a:tabLst>
                <a:tab pos="2514600" algn="l"/>
              </a:tabLst>
            </a:pPr>
            <a:r>
              <a:rPr lang="zh-CN" altLang="en-US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这个湖位于</a:t>
            </a:r>
            <a:r>
              <a:rPr lang="zh-CN" altLang="en-US" sz="2800" b="1" kern="100" dirty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山脉</a:t>
            </a:r>
            <a:r>
              <a:rPr lang="zh-CN" altLang="en-US" sz="28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的东端。</a:t>
            </a:r>
            <a:endParaRPr lang="en-US" sz="2800" b="1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80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216914F-498E-A7F1-C2D9-CE96B95EC726}"/>
              </a:ext>
            </a:extLst>
          </p:cNvPr>
          <p:cNvSpPr txBox="1"/>
          <p:nvPr/>
        </p:nvSpPr>
        <p:spPr>
          <a:xfrm>
            <a:off x="779929" y="188259"/>
            <a:ext cx="1134035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12 convenient </a:t>
            </a:r>
            <a:r>
              <a:rPr lang="en-US" sz="3200" dirty="0">
                <a:solidFill>
                  <a:srgbClr val="FF0000"/>
                </a:solidFill>
              </a:rPr>
              <a:t>adj.</a:t>
            </a:r>
            <a:r>
              <a:rPr lang="zh-CN" altLang="en-US" sz="3200" dirty="0"/>
              <a:t>方便的，便利的 </a:t>
            </a:r>
            <a:r>
              <a:rPr lang="en-US" altLang="zh-CN" sz="3200" dirty="0"/>
              <a:t>(</a:t>
            </a:r>
            <a:r>
              <a:rPr lang="en-US" sz="3200" dirty="0"/>
              <a:t>handy)</a:t>
            </a:r>
          </a:p>
          <a:p>
            <a:r>
              <a:rPr lang="en-US" sz="3200" u="sng" dirty="0"/>
              <a:t>It</a:t>
            </a:r>
            <a:r>
              <a:rPr lang="en-US" sz="3200" dirty="0"/>
              <a:t> is convenient </a:t>
            </a:r>
            <a:r>
              <a:rPr lang="en-US" sz="3200" u="sng" dirty="0"/>
              <a:t>for</a:t>
            </a:r>
            <a:r>
              <a:rPr lang="en-US" sz="3200" dirty="0"/>
              <a:t> sb to do </a:t>
            </a:r>
            <a:r>
              <a:rPr lang="en-US" sz="3200" dirty="0" err="1"/>
              <a:t>sth</a:t>
            </a:r>
            <a:r>
              <a:rPr lang="en-US" sz="3200" dirty="0"/>
              <a:t> </a:t>
            </a:r>
            <a:r>
              <a:rPr lang="zh-CN" altLang="en-US" sz="3200" dirty="0"/>
              <a:t>某人方便做某事</a:t>
            </a:r>
          </a:p>
          <a:p>
            <a:r>
              <a:rPr lang="en-US" sz="3200" u="sng" dirty="0"/>
              <a:t>at</a:t>
            </a:r>
            <a:r>
              <a:rPr lang="en-US" sz="3200" dirty="0"/>
              <a:t> one's convenience </a:t>
            </a:r>
            <a:r>
              <a:rPr lang="zh-CN" altLang="en-US" sz="3200" dirty="0"/>
              <a:t>在某人方便的时候，在合适的时候</a:t>
            </a:r>
          </a:p>
          <a:p>
            <a:r>
              <a:rPr lang="zh-CN" altLang="en-US" sz="3200" dirty="0"/>
              <a:t>翻译：如果你能在方便的时候尽快回复我，我就非常感激。</a:t>
            </a:r>
            <a:endParaRPr lang="en-US" altLang="zh-CN" sz="3200" dirty="0"/>
          </a:p>
          <a:p>
            <a:r>
              <a:rPr lang="en-US" altLang="zh-CN" sz="3200" dirty="0">
                <a:highlight>
                  <a:srgbClr val="FFFF00"/>
                </a:highlight>
              </a:rPr>
              <a:t>I would appreciate it if you could reply to me at your earliest convenience.</a:t>
            </a:r>
          </a:p>
          <a:p>
            <a:r>
              <a:rPr lang="zh-CN" altLang="en-US" sz="3200" dirty="0"/>
              <a:t>如果你方便的话，我想邀请你参加我的生日聚会。</a:t>
            </a:r>
            <a:endParaRPr lang="en-US" altLang="zh-CN" sz="3200" dirty="0"/>
          </a:p>
          <a:p>
            <a:r>
              <a:rPr lang="en-US" altLang="zh-CN" sz="3200" dirty="0">
                <a:highlight>
                  <a:srgbClr val="FFFF00"/>
                </a:highlight>
              </a:rPr>
              <a:t>If it is convenient for you,</a:t>
            </a:r>
            <a:r>
              <a:rPr lang="zh-CN" altLang="en-US" sz="3200" dirty="0">
                <a:highlight>
                  <a:srgbClr val="FFFF00"/>
                </a:highlight>
              </a:rPr>
              <a:t> </a:t>
            </a:r>
            <a:r>
              <a:rPr lang="en-US" altLang="zh-CN" sz="3200" dirty="0">
                <a:highlight>
                  <a:srgbClr val="FFFF00"/>
                </a:highlight>
              </a:rPr>
              <a:t>I would like to invite you to attend my birthday party.</a:t>
            </a:r>
          </a:p>
        </p:txBody>
      </p:sp>
    </p:spTree>
    <p:extLst>
      <p:ext uri="{BB962C8B-B14F-4D97-AF65-F5344CB8AC3E}">
        <p14:creationId xmlns:p14="http://schemas.microsoft.com/office/powerpoint/2010/main" val="132611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216914F-498E-A7F1-C2D9-CE96B95EC726}"/>
              </a:ext>
            </a:extLst>
          </p:cNvPr>
          <p:cNvSpPr txBox="1"/>
          <p:nvPr/>
        </p:nvSpPr>
        <p:spPr>
          <a:xfrm>
            <a:off x="851647" y="99883"/>
            <a:ext cx="11340353" cy="6658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sz="3200" dirty="0"/>
              <a:t>13 aim </a:t>
            </a:r>
            <a:r>
              <a:rPr lang="en-US" sz="3200" dirty="0">
                <a:solidFill>
                  <a:srgbClr val="FF0000"/>
                </a:solidFill>
              </a:rPr>
              <a:t>n．</a:t>
            </a:r>
            <a:r>
              <a:rPr lang="zh-CN" altLang="en-US" sz="3200" dirty="0"/>
              <a:t>目的，意图；瞄准 </a:t>
            </a:r>
          </a:p>
          <a:p>
            <a:pPr>
              <a:lnSpc>
                <a:spcPts val="3200"/>
              </a:lnSpc>
            </a:pPr>
            <a:r>
              <a:rPr lang="en-US" sz="3200" dirty="0">
                <a:solidFill>
                  <a:srgbClr val="FF0000"/>
                </a:solidFill>
              </a:rPr>
              <a:t>vi.</a:t>
            </a:r>
            <a:r>
              <a:rPr lang="zh-CN" altLang="en-US" sz="3200" dirty="0"/>
              <a:t>力求达到；目的是；瞄准；针对</a:t>
            </a:r>
          </a:p>
          <a:p>
            <a:pPr>
              <a:lnSpc>
                <a:spcPts val="3200"/>
              </a:lnSpc>
            </a:pPr>
            <a:r>
              <a:rPr lang="en-US" sz="3200" dirty="0"/>
              <a:t>with the aim of </a:t>
            </a:r>
            <a:r>
              <a:rPr lang="zh-CN" altLang="en-US" sz="3200" dirty="0"/>
              <a:t>目的是，怀着</a:t>
            </a:r>
            <a:r>
              <a:rPr lang="en-US" altLang="zh-CN" sz="3200" dirty="0"/>
              <a:t>……</a:t>
            </a:r>
            <a:r>
              <a:rPr lang="zh-CN" altLang="en-US" sz="3200" dirty="0"/>
              <a:t>的目的</a:t>
            </a:r>
          </a:p>
          <a:p>
            <a:pPr>
              <a:lnSpc>
                <a:spcPts val="3200"/>
              </a:lnSpc>
            </a:pPr>
            <a:r>
              <a:rPr lang="en-US" sz="3200" dirty="0"/>
              <a:t>be aimed </a:t>
            </a:r>
            <a:r>
              <a:rPr lang="en-US" sz="3200" u="sng" dirty="0"/>
              <a:t>at</a:t>
            </a:r>
            <a:r>
              <a:rPr lang="en-US" sz="3200" dirty="0"/>
              <a:t> </a:t>
            </a:r>
            <a:r>
              <a:rPr lang="zh-CN" altLang="en-US" sz="3200" dirty="0"/>
              <a:t>目的是，旨在</a:t>
            </a:r>
            <a:r>
              <a:rPr lang="en-US" altLang="zh-CN" sz="3200" dirty="0"/>
              <a:t>(</a:t>
            </a:r>
            <a:r>
              <a:rPr lang="zh-CN" altLang="en-US" sz="3200" dirty="0"/>
              <a:t>主语往往是某件事</a:t>
            </a:r>
            <a:r>
              <a:rPr lang="en-US" altLang="zh-CN" sz="3200" dirty="0"/>
              <a:t>)</a:t>
            </a:r>
          </a:p>
          <a:p>
            <a:pPr>
              <a:lnSpc>
                <a:spcPts val="3200"/>
              </a:lnSpc>
            </a:pPr>
            <a:r>
              <a:rPr lang="en-US" sz="3200" dirty="0"/>
              <a:t>aim</a:t>
            </a:r>
            <a:r>
              <a:rPr lang="en-US" sz="3200" u="sng" dirty="0"/>
              <a:t>less</a:t>
            </a:r>
            <a:r>
              <a:rPr lang="en-US" sz="3200" dirty="0"/>
              <a:t> adj.</a:t>
            </a:r>
            <a:r>
              <a:rPr lang="zh-CN" altLang="en-US" sz="3200" dirty="0"/>
              <a:t>漫无目的的   </a:t>
            </a:r>
            <a:r>
              <a:rPr lang="en-US" sz="3200" dirty="0"/>
              <a:t>aimlessly adv.</a:t>
            </a:r>
            <a:r>
              <a:rPr lang="zh-CN" altLang="en-US" sz="3200" dirty="0"/>
              <a:t>无目的地</a:t>
            </a:r>
          </a:p>
          <a:p>
            <a:pPr>
              <a:lnSpc>
                <a:spcPts val="3200"/>
              </a:lnSpc>
            </a:pPr>
            <a:r>
              <a:rPr lang="zh-CN" altLang="en-US" sz="3200" dirty="0"/>
              <a:t>翻译：为了给山区贫困孩子募集资金，上周我们在学校操场举行了一次图书义卖活动。</a:t>
            </a:r>
            <a:endParaRPr lang="en-US" altLang="zh-CN" sz="3200" dirty="0"/>
          </a:p>
          <a:p>
            <a:pPr>
              <a:lnSpc>
                <a:spcPts val="3200"/>
              </a:lnSpc>
            </a:pPr>
            <a:r>
              <a:rPr lang="en-US" altLang="zh-CN" sz="3200" dirty="0">
                <a:highlight>
                  <a:srgbClr val="FFFF00"/>
                </a:highlight>
              </a:rPr>
              <a:t>Aimed at raising funds for poor children in mountainous area, a charity book sale was held on our school’s playground last week.</a:t>
            </a:r>
          </a:p>
          <a:p>
            <a:pPr>
              <a:lnSpc>
                <a:spcPts val="3200"/>
              </a:lnSpc>
            </a:pPr>
            <a:r>
              <a:rPr lang="en-US" altLang="zh-CN" sz="3200" dirty="0"/>
              <a:t>14 suffer </a:t>
            </a:r>
            <a:r>
              <a:rPr lang="en-US" altLang="zh-CN" sz="3200" dirty="0">
                <a:solidFill>
                  <a:srgbClr val="FF0000"/>
                </a:solidFill>
              </a:rPr>
              <a:t>vi.</a:t>
            </a:r>
            <a:r>
              <a:rPr lang="en-US" altLang="zh-CN" sz="3200" dirty="0"/>
              <a:t> &amp; </a:t>
            </a:r>
            <a:r>
              <a:rPr lang="en-US" altLang="zh-CN" sz="3200" dirty="0">
                <a:solidFill>
                  <a:srgbClr val="FF0000"/>
                </a:solidFill>
              </a:rPr>
              <a:t>vt.</a:t>
            </a:r>
            <a:r>
              <a:rPr lang="zh-CN" altLang="en-US" sz="3200" dirty="0"/>
              <a:t>遭受</a:t>
            </a:r>
            <a:r>
              <a:rPr lang="en-US" altLang="zh-CN" sz="3200" dirty="0"/>
              <a:t>(</a:t>
            </a:r>
            <a:r>
              <a:rPr lang="zh-CN" altLang="en-US" sz="3200" dirty="0"/>
              <a:t>痛苦</a:t>
            </a:r>
            <a:r>
              <a:rPr lang="en-US" altLang="zh-CN" sz="3200" dirty="0"/>
              <a:t>)     </a:t>
            </a:r>
            <a:r>
              <a:rPr lang="en-US" altLang="zh-CN" sz="3200" dirty="0">
                <a:highlight>
                  <a:srgbClr val="FFFF00"/>
                </a:highlight>
              </a:rPr>
              <a:t>/ˈ</a:t>
            </a:r>
            <a:r>
              <a:rPr lang="en-US" altLang="zh-CN" sz="3200" dirty="0" err="1">
                <a:highlight>
                  <a:srgbClr val="FFFF00"/>
                </a:highlight>
              </a:rPr>
              <a:t>sʌfər</a:t>
            </a:r>
            <a:r>
              <a:rPr lang="en-US" altLang="zh-CN" sz="3200" dirty="0">
                <a:highlight>
                  <a:srgbClr val="FFFF00"/>
                </a:highlight>
              </a:rPr>
              <a:t>/   </a:t>
            </a:r>
            <a:r>
              <a:rPr lang="zh-CN" altLang="en-US" sz="3200" dirty="0">
                <a:highlight>
                  <a:srgbClr val="FFFF00"/>
                </a:highlight>
              </a:rPr>
              <a:t>非重度闭音节不双写</a:t>
            </a:r>
            <a:endParaRPr lang="en-US" altLang="zh-CN" sz="3200" dirty="0">
              <a:highlight>
                <a:srgbClr val="FFFF00"/>
              </a:highlight>
            </a:endParaRPr>
          </a:p>
          <a:p>
            <a:pPr>
              <a:lnSpc>
                <a:spcPts val="3200"/>
              </a:lnSpc>
            </a:pPr>
            <a:r>
              <a:rPr lang="en-US" altLang="zh-CN" sz="3200" dirty="0"/>
              <a:t>suffer from (</a:t>
            </a:r>
            <a:r>
              <a:rPr lang="zh-CN" altLang="en-US" sz="3200" dirty="0"/>
              <a:t>身体或精神上</a:t>
            </a:r>
            <a:r>
              <a:rPr lang="en-US" altLang="zh-CN" sz="3200" dirty="0"/>
              <a:t>)</a:t>
            </a:r>
            <a:r>
              <a:rPr lang="zh-CN" altLang="en-US" sz="3200" dirty="0"/>
              <a:t>遭受</a:t>
            </a:r>
            <a:r>
              <a:rPr lang="en-US" altLang="zh-CN" sz="3200" dirty="0"/>
              <a:t>…(</a:t>
            </a:r>
            <a:r>
              <a:rPr lang="zh-CN" altLang="en-US" sz="3200" dirty="0"/>
              <a:t>痛苦</a:t>
            </a:r>
            <a:r>
              <a:rPr lang="en-US" altLang="zh-CN" sz="3200" dirty="0"/>
              <a:t>) suffer defeat </a:t>
            </a:r>
            <a:r>
              <a:rPr lang="zh-CN" altLang="en-US" sz="3200" dirty="0"/>
              <a:t>遭遇失败</a:t>
            </a:r>
            <a:endParaRPr lang="en-US" altLang="zh-CN" sz="3200" dirty="0"/>
          </a:p>
          <a:p>
            <a:pPr>
              <a:lnSpc>
                <a:spcPts val="3200"/>
              </a:lnSpc>
            </a:pPr>
            <a:r>
              <a:rPr lang="en-US" altLang="zh-CN" sz="3200" dirty="0"/>
              <a:t>suffering </a:t>
            </a:r>
            <a:r>
              <a:rPr lang="en-US" altLang="zh-CN" sz="3200" dirty="0">
                <a:solidFill>
                  <a:srgbClr val="FF0000"/>
                </a:solidFill>
              </a:rPr>
              <a:t>n</a:t>
            </a:r>
            <a:r>
              <a:rPr lang="zh-CN" altLang="en-US" sz="3200" dirty="0">
                <a:solidFill>
                  <a:srgbClr val="FF0000"/>
                </a:solidFill>
              </a:rPr>
              <a:t>．</a:t>
            </a:r>
            <a:r>
              <a:rPr lang="zh-CN" altLang="en-US" sz="3200" dirty="0"/>
              <a:t>痛苦；苦难</a:t>
            </a:r>
          </a:p>
          <a:p>
            <a:pPr>
              <a:lnSpc>
                <a:spcPts val="3200"/>
              </a:lnSpc>
            </a:pPr>
            <a:r>
              <a:rPr lang="en-US" altLang="zh-CN" sz="3200" dirty="0"/>
              <a:t>After he had suffered defeat after defeat, he began to lose faith in himself.</a:t>
            </a:r>
          </a:p>
          <a:p>
            <a:pPr>
              <a:lnSpc>
                <a:spcPts val="3200"/>
              </a:lnSpc>
            </a:pPr>
            <a:r>
              <a:rPr lang="zh-CN" altLang="en-US" sz="3200" dirty="0"/>
              <a:t>句式升级：</a:t>
            </a:r>
            <a:r>
              <a:rPr lang="en-US" altLang="zh-CN" sz="3200" dirty="0"/>
              <a:t>Having suffered defeat after defeat</a:t>
            </a:r>
            <a:r>
              <a:rPr lang="zh-CN" altLang="en-US" sz="3200" dirty="0"/>
              <a:t>，</a:t>
            </a:r>
            <a:r>
              <a:rPr lang="en-US" altLang="zh-CN" sz="3200" dirty="0"/>
              <a:t>he began to lose faith in himself.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4913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216914F-498E-A7F1-C2D9-CE96B95EC726}"/>
              </a:ext>
            </a:extLst>
          </p:cNvPr>
          <p:cNvSpPr txBox="1"/>
          <p:nvPr/>
        </p:nvSpPr>
        <p:spPr>
          <a:xfrm>
            <a:off x="779929" y="188259"/>
            <a:ext cx="11340353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 15 stress </a:t>
            </a:r>
            <a:r>
              <a:rPr lang="en-US" sz="3200" dirty="0">
                <a:solidFill>
                  <a:srgbClr val="FF0000"/>
                </a:solidFill>
              </a:rPr>
              <a:t>n．</a:t>
            </a:r>
            <a:r>
              <a:rPr lang="zh-CN" altLang="en-US" sz="3200" dirty="0"/>
              <a:t>压力；忧虑；紧张；强调；重音   </a:t>
            </a:r>
            <a:r>
              <a:rPr lang="en-US" sz="3200" dirty="0">
                <a:solidFill>
                  <a:srgbClr val="FF0000"/>
                </a:solidFill>
              </a:rPr>
              <a:t>vt.</a:t>
            </a:r>
            <a:r>
              <a:rPr lang="zh-CN" altLang="en-US" sz="3200" dirty="0"/>
              <a:t>强调；重读 </a:t>
            </a:r>
            <a:r>
              <a:rPr lang="en-US" sz="3200" dirty="0"/>
              <a:t>•under stress </a:t>
            </a:r>
            <a:r>
              <a:rPr lang="zh-CN" altLang="en-US" sz="3200" dirty="0"/>
              <a:t>压力之下</a:t>
            </a:r>
          </a:p>
          <a:p>
            <a:r>
              <a:rPr lang="en-US" sz="3200" dirty="0"/>
              <a:t>lay/place great stress on </a:t>
            </a:r>
            <a:r>
              <a:rPr lang="zh-CN" altLang="en-US" sz="3200" dirty="0"/>
              <a:t>强调</a:t>
            </a:r>
            <a:r>
              <a:rPr lang="en-US" altLang="zh-CN" sz="3200" dirty="0"/>
              <a:t>……</a:t>
            </a:r>
          </a:p>
          <a:p>
            <a:r>
              <a:rPr lang="en-US" altLang="zh-CN" sz="3200" dirty="0"/>
              <a:t>•</a:t>
            </a:r>
            <a:r>
              <a:rPr lang="en-US" sz="3200" dirty="0"/>
              <a:t>stressed </a:t>
            </a:r>
            <a:r>
              <a:rPr lang="en-US" sz="3200" dirty="0">
                <a:solidFill>
                  <a:srgbClr val="FF0000"/>
                </a:solidFill>
              </a:rPr>
              <a:t>adj.</a:t>
            </a:r>
            <a:r>
              <a:rPr lang="zh-CN" altLang="en-US" sz="3200" dirty="0"/>
              <a:t>焦虑的，紧张的</a:t>
            </a:r>
          </a:p>
          <a:p>
            <a:r>
              <a:rPr lang="en-US" sz="3200" dirty="0"/>
              <a:t>stressful </a:t>
            </a:r>
            <a:r>
              <a:rPr lang="en-US" sz="3200" dirty="0">
                <a:solidFill>
                  <a:srgbClr val="FF0000"/>
                </a:solidFill>
              </a:rPr>
              <a:t>adj.</a:t>
            </a:r>
            <a:r>
              <a:rPr lang="zh-CN" altLang="en-US" sz="3200" dirty="0"/>
              <a:t>充满压力的，紧张的</a:t>
            </a:r>
          </a:p>
          <a:p>
            <a:r>
              <a:rPr lang="en-US" sz="3200" dirty="0"/>
              <a:t>16 reduce </a:t>
            </a:r>
            <a:r>
              <a:rPr lang="en-US" sz="3200" dirty="0">
                <a:solidFill>
                  <a:srgbClr val="FF0000"/>
                </a:solidFill>
              </a:rPr>
              <a:t>vt.</a:t>
            </a:r>
            <a:r>
              <a:rPr lang="zh-CN" altLang="en-US" sz="3200" dirty="0"/>
              <a:t>减少；降低</a:t>
            </a:r>
            <a:r>
              <a:rPr lang="en-US" altLang="zh-CN" sz="3200" dirty="0"/>
              <a:t>(</a:t>
            </a:r>
            <a:r>
              <a:rPr lang="en-US" sz="3200" dirty="0"/>
              <a:t>decrease)；</a:t>
            </a:r>
            <a:r>
              <a:rPr lang="zh-CN" altLang="en-US" sz="3200" dirty="0"/>
              <a:t>缩小</a:t>
            </a:r>
          </a:p>
          <a:p>
            <a:r>
              <a:rPr lang="en-US" altLang="zh-CN" sz="3200" dirty="0"/>
              <a:t>•</a:t>
            </a:r>
            <a:r>
              <a:rPr lang="en-US" sz="3200" dirty="0"/>
              <a:t>be reduced by...</a:t>
            </a:r>
            <a:r>
              <a:rPr lang="zh-CN" altLang="en-US" sz="3200" dirty="0"/>
              <a:t>减少了</a:t>
            </a:r>
            <a:r>
              <a:rPr lang="en-US" altLang="zh-CN" sz="3200" dirty="0"/>
              <a:t>……</a:t>
            </a:r>
          </a:p>
          <a:p>
            <a:r>
              <a:rPr lang="en-US" sz="3200" dirty="0"/>
              <a:t>be reduced to...</a:t>
            </a:r>
            <a:r>
              <a:rPr lang="zh-CN" altLang="en-US" sz="3200" dirty="0"/>
              <a:t>减少到</a:t>
            </a:r>
            <a:r>
              <a:rPr lang="en-US" altLang="zh-CN" sz="3200" dirty="0"/>
              <a:t>……</a:t>
            </a:r>
          </a:p>
          <a:p>
            <a:r>
              <a:rPr lang="en-US" altLang="zh-CN" sz="3200" dirty="0"/>
              <a:t>•</a:t>
            </a:r>
            <a:r>
              <a:rPr lang="en-US" sz="3200" dirty="0"/>
              <a:t>reduction </a:t>
            </a:r>
            <a:r>
              <a:rPr lang="en-US" sz="3200" dirty="0">
                <a:solidFill>
                  <a:srgbClr val="FF0000"/>
                </a:solidFill>
              </a:rPr>
              <a:t>n．</a:t>
            </a:r>
            <a:r>
              <a:rPr lang="zh-CN" altLang="en-US" sz="3200" dirty="0"/>
              <a:t>减少；缩小；降低</a:t>
            </a:r>
            <a:endParaRPr lang="en-US" altLang="zh-CN" sz="3200" dirty="0"/>
          </a:p>
          <a:p>
            <a:r>
              <a:rPr lang="zh-CN" altLang="en-US" sz="3200" dirty="0"/>
              <a:t>翻译：吸烟人数急剧下降。</a:t>
            </a:r>
            <a:endParaRPr lang="en-US" altLang="zh-CN" sz="3200" dirty="0"/>
          </a:p>
          <a:p>
            <a:r>
              <a:rPr lang="en-US" altLang="zh-CN" sz="3200" dirty="0">
                <a:highlight>
                  <a:srgbClr val="FFFF00"/>
                </a:highlight>
              </a:rPr>
              <a:t>The number of people who smoke cigarettes reduced sharply.</a:t>
            </a:r>
          </a:p>
          <a:p>
            <a:r>
              <a:rPr lang="en-US" altLang="zh-CN" sz="3200" dirty="0">
                <a:highlight>
                  <a:srgbClr val="FFFF00"/>
                </a:highlight>
              </a:rPr>
              <a:t>There has been a sharp reduction in the number of people who smoke cigarettes.</a:t>
            </a:r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0881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剪切">
  <a:themeElements>
    <a:clrScheme name="剪切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剪切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剪切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剪切</Template>
  <TotalTime>153</TotalTime>
  <Words>1645</Words>
  <Application>Microsoft Office PowerPoint</Application>
  <PresentationFormat>宽屏</PresentationFormat>
  <Paragraphs>134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宋体</vt:lpstr>
      <vt:lpstr>Arial</vt:lpstr>
      <vt:lpstr>Franklin Gothic Book</vt:lpstr>
      <vt:lpstr>Times New Roman</vt:lpstr>
      <vt:lpstr>剪切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3 P</dc:creator>
  <cp:lastModifiedBy>3 P</cp:lastModifiedBy>
  <cp:revision>9</cp:revision>
  <dcterms:created xsi:type="dcterms:W3CDTF">2023-04-21T05:05:42Z</dcterms:created>
  <dcterms:modified xsi:type="dcterms:W3CDTF">2023-04-21T07:38:45Z</dcterms:modified>
</cp:coreProperties>
</file>