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3 P" userId="2da7b63813d83930" providerId="LiveId" clId="{EA0DAC49-4AF5-4A86-B82D-7A6BFF1BA222}"/>
    <pc:docChg chg="undo custSel addSld modSld">
      <pc:chgData name="3 P" userId="2da7b63813d83930" providerId="LiveId" clId="{EA0DAC49-4AF5-4A86-B82D-7A6BFF1BA222}" dt="2023-04-24T07:12:29.464" v="506" actId="20577"/>
      <pc:docMkLst>
        <pc:docMk/>
      </pc:docMkLst>
      <pc:sldChg chg="modSp mod modAnim">
        <pc:chgData name="3 P" userId="2da7b63813d83930" providerId="LiveId" clId="{EA0DAC49-4AF5-4A86-B82D-7A6BFF1BA222}" dt="2023-04-24T07:09:59.898" v="489"/>
        <pc:sldMkLst>
          <pc:docMk/>
          <pc:sldMk cId="1620350499" sldId="261"/>
        </pc:sldMkLst>
        <pc:spChg chg="mod">
          <ac:chgData name="3 P" userId="2da7b63813d83930" providerId="LiveId" clId="{EA0DAC49-4AF5-4A86-B82D-7A6BFF1BA222}" dt="2023-04-24T07:09:45.483" v="487" actId="20577"/>
          <ac:spMkLst>
            <pc:docMk/>
            <pc:sldMk cId="1620350499" sldId="261"/>
            <ac:spMk id="4" creationId="{7545EC35-3990-D39A-9DD3-B2BADDFFEF38}"/>
          </ac:spMkLst>
        </pc:spChg>
      </pc:sldChg>
      <pc:sldChg chg="modSp mod">
        <pc:chgData name="3 P" userId="2da7b63813d83930" providerId="LiveId" clId="{EA0DAC49-4AF5-4A86-B82D-7A6BFF1BA222}" dt="2023-04-24T07:10:46.929" v="495" actId="20577"/>
        <pc:sldMkLst>
          <pc:docMk/>
          <pc:sldMk cId="1981570195" sldId="262"/>
        </pc:sldMkLst>
        <pc:spChg chg="mod">
          <ac:chgData name="3 P" userId="2da7b63813d83930" providerId="LiveId" clId="{EA0DAC49-4AF5-4A86-B82D-7A6BFF1BA222}" dt="2023-04-24T07:10:46.929" v="495" actId="20577"/>
          <ac:spMkLst>
            <pc:docMk/>
            <pc:sldMk cId="1981570195" sldId="262"/>
            <ac:spMk id="4" creationId="{7545EC35-3990-D39A-9DD3-B2BADDFFEF38}"/>
          </ac:spMkLst>
        </pc:spChg>
      </pc:sldChg>
      <pc:sldChg chg="modSp add mod modAnim">
        <pc:chgData name="3 P" userId="2da7b63813d83930" providerId="LiveId" clId="{EA0DAC49-4AF5-4A86-B82D-7A6BFF1BA222}" dt="2023-04-24T07:12:03.003" v="504" actId="13926"/>
        <pc:sldMkLst>
          <pc:docMk/>
          <pc:sldMk cId="2258268774" sldId="263"/>
        </pc:sldMkLst>
        <pc:spChg chg="mod">
          <ac:chgData name="3 P" userId="2da7b63813d83930" providerId="LiveId" clId="{EA0DAC49-4AF5-4A86-B82D-7A6BFF1BA222}" dt="2023-04-24T07:12:03.003" v="504" actId="13926"/>
          <ac:spMkLst>
            <pc:docMk/>
            <pc:sldMk cId="2258268774" sldId="263"/>
            <ac:spMk id="4" creationId="{7545EC35-3990-D39A-9DD3-B2BADDFFEF38}"/>
          </ac:spMkLst>
        </pc:spChg>
      </pc:sldChg>
      <pc:sldChg chg="modSp add mod">
        <pc:chgData name="3 P" userId="2da7b63813d83930" providerId="LiveId" clId="{EA0DAC49-4AF5-4A86-B82D-7A6BFF1BA222}" dt="2023-04-24T07:12:29.464" v="506" actId="20577"/>
        <pc:sldMkLst>
          <pc:docMk/>
          <pc:sldMk cId="899463605" sldId="264"/>
        </pc:sldMkLst>
        <pc:spChg chg="mod">
          <ac:chgData name="3 P" userId="2da7b63813d83930" providerId="LiveId" clId="{EA0DAC49-4AF5-4A86-B82D-7A6BFF1BA222}" dt="2023-04-24T07:12:29.464" v="506" actId="20577"/>
          <ac:spMkLst>
            <pc:docMk/>
            <pc:sldMk cId="899463605" sldId="264"/>
            <ac:spMk id="4" creationId="{7545EC35-3990-D39A-9DD3-B2BADDFFEF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90622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322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90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38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43022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99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41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57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288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480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893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513D083-EFF0-4375-B070-8BF3A11BC2E4}" type="datetimeFigureOut">
              <a:rPr lang="zh-CN" altLang="en-US" smtClean="0"/>
              <a:t>2023/4/24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CA4A47D-5152-40A7-BAB8-EA4848FA860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40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644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 dirty="0"/>
              <a:t>You'll often </a:t>
            </a:r>
            <a:r>
              <a:rPr lang="en-US" altLang="zh-CN" sz="3000" dirty="0">
                <a:highlight>
                  <a:srgbClr val="FF0000"/>
                </a:highlight>
              </a:rPr>
              <a:t>find me </a:t>
            </a:r>
            <a:r>
              <a:rPr lang="en-US" altLang="zh-CN" sz="3000" u="sng" dirty="0">
                <a:highlight>
                  <a:srgbClr val="FF0000"/>
                </a:highlight>
              </a:rPr>
              <a:t>sitting</a:t>
            </a:r>
            <a:r>
              <a:rPr lang="en-US" altLang="zh-CN" sz="3000" dirty="0"/>
              <a:t> in front of my laptop.(find</a:t>
            </a:r>
            <a:r>
              <a:rPr lang="zh-CN" altLang="en-US" sz="3000" dirty="0"/>
              <a:t>复合结构</a:t>
            </a:r>
            <a:r>
              <a:rPr lang="en-US" altLang="zh-CN" sz="3000" dirty="0"/>
              <a:t>)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你会经常</a:t>
            </a:r>
            <a:r>
              <a:rPr lang="zh-CN" altLang="en-US" sz="3000" dirty="0">
                <a:solidFill>
                  <a:srgbClr val="FF0000"/>
                </a:solidFill>
              </a:rPr>
              <a:t>发现我坐在</a:t>
            </a:r>
            <a:r>
              <a:rPr lang="zh-CN" altLang="en-US" sz="3000" dirty="0"/>
              <a:t>我的笔记本电脑前面。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  find + </a:t>
            </a:r>
            <a:r>
              <a:rPr lang="zh-CN" altLang="en-US" sz="3000" dirty="0">
                <a:highlight>
                  <a:srgbClr val="FFFF00"/>
                </a:highlight>
              </a:rPr>
              <a:t>宾语 </a:t>
            </a:r>
            <a:r>
              <a:rPr lang="en-US" altLang="zh-CN" sz="3000" dirty="0">
                <a:highlight>
                  <a:srgbClr val="FFFF00"/>
                </a:highlight>
              </a:rPr>
              <a:t>+ </a:t>
            </a:r>
            <a:r>
              <a:rPr lang="zh-CN" altLang="en-US" sz="3000" dirty="0">
                <a:highlight>
                  <a:srgbClr val="FFFF00"/>
                </a:highlight>
              </a:rPr>
              <a:t>名词：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/>
              <a:t>You will find it </a:t>
            </a:r>
            <a:r>
              <a:rPr lang="en-US" altLang="zh-CN" sz="3000" u="sng" dirty="0"/>
              <a:t>a difficult book</a:t>
            </a:r>
            <a:r>
              <a:rPr lang="en-US" altLang="zh-CN" sz="3000" dirty="0"/>
              <a:t>.</a:t>
            </a:r>
            <a:r>
              <a:rPr lang="zh-CN" altLang="en-US" sz="3000" dirty="0"/>
              <a:t>（你将发现这是一本难懂的书。）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find + </a:t>
            </a:r>
            <a:r>
              <a:rPr lang="zh-CN" altLang="en-US" sz="3000" dirty="0">
                <a:highlight>
                  <a:srgbClr val="FFFF00"/>
                </a:highlight>
              </a:rPr>
              <a:t>宾语 </a:t>
            </a:r>
            <a:r>
              <a:rPr lang="en-US" altLang="zh-CN" sz="3000" dirty="0">
                <a:highlight>
                  <a:srgbClr val="FFFF00"/>
                </a:highlight>
              </a:rPr>
              <a:t>+ </a:t>
            </a:r>
            <a:r>
              <a:rPr lang="zh-CN" altLang="en-US" sz="3000" dirty="0">
                <a:highlight>
                  <a:srgbClr val="FFFF00"/>
                </a:highlight>
              </a:rPr>
              <a:t>形容词：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/>
              <a:t>She was found </a:t>
            </a:r>
            <a:r>
              <a:rPr lang="en-US" altLang="zh-CN" sz="3000" u="sng" dirty="0"/>
              <a:t>alone</a:t>
            </a:r>
            <a:r>
              <a:rPr lang="en-US" altLang="zh-CN" sz="3000" dirty="0"/>
              <a:t> in the room.</a:t>
            </a:r>
            <a:r>
              <a:rPr lang="zh-CN" altLang="en-US" sz="3000" dirty="0"/>
              <a:t>（发现她一个人在屋里。）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find + </a:t>
            </a:r>
            <a:r>
              <a:rPr lang="zh-CN" altLang="en-US" sz="3000" dirty="0">
                <a:highlight>
                  <a:srgbClr val="FFFF00"/>
                </a:highlight>
              </a:rPr>
              <a:t>宾语 </a:t>
            </a:r>
            <a:r>
              <a:rPr lang="en-US" altLang="zh-CN" sz="3000" dirty="0">
                <a:highlight>
                  <a:srgbClr val="FFFF00"/>
                </a:highlight>
              </a:rPr>
              <a:t>+ </a:t>
            </a:r>
            <a:r>
              <a:rPr lang="zh-CN" altLang="en-US" sz="3000" dirty="0">
                <a:highlight>
                  <a:srgbClr val="FFFF00"/>
                </a:highlight>
              </a:rPr>
              <a:t>副词：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/>
              <a:t>He hurried there, but found them all </a:t>
            </a:r>
            <a:r>
              <a:rPr lang="en-US" altLang="zh-CN" sz="3000" u="sng" dirty="0"/>
              <a:t>out</a:t>
            </a:r>
            <a:r>
              <a:rPr lang="en-US" altLang="zh-CN" sz="3000" dirty="0"/>
              <a:t>.</a:t>
            </a:r>
            <a:r>
              <a:rPr lang="zh-CN" altLang="en-US" sz="3000" dirty="0"/>
              <a:t>（他赶到那里，却发现大家都出去了。）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find + </a:t>
            </a:r>
            <a:r>
              <a:rPr lang="zh-CN" altLang="en-US" sz="3000" dirty="0">
                <a:highlight>
                  <a:srgbClr val="FFFF00"/>
                </a:highlight>
              </a:rPr>
              <a:t>宾语 </a:t>
            </a:r>
            <a:r>
              <a:rPr lang="en-US" altLang="zh-CN" sz="3000" dirty="0">
                <a:highlight>
                  <a:srgbClr val="FFFF00"/>
                </a:highlight>
              </a:rPr>
              <a:t>+ </a:t>
            </a:r>
            <a:r>
              <a:rPr lang="zh-CN" altLang="en-US" sz="3000" dirty="0">
                <a:highlight>
                  <a:srgbClr val="FFFF00"/>
                </a:highlight>
              </a:rPr>
              <a:t>过去分词：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/>
              <a:t>He found the place much </a:t>
            </a:r>
            <a:r>
              <a:rPr lang="en-US" altLang="zh-CN" sz="3000" u="sng" dirty="0"/>
              <a:t>changed</a:t>
            </a:r>
            <a:r>
              <a:rPr lang="en-US" altLang="zh-CN" sz="3000" dirty="0"/>
              <a:t>.</a:t>
            </a:r>
            <a:r>
              <a:rPr lang="zh-CN" altLang="en-US" sz="3000" dirty="0"/>
              <a:t>（他发现这地方有了巨大的变化。）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find + </a:t>
            </a:r>
            <a:r>
              <a:rPr lang="zh-CN" altLang="en-US" sz="3000" dirty="0">
                <a:highlight>
                  <a:srgbClr val="FFFF00"/>
                </a:highlight>
              </a:rPr>
              <a:t>宾语 </a:t>
            </a:r>
            <a:r>
              <a:rPr lang="en-US" altLang="zh-CN" sz="3000" dirty="0">
                <a:highlight>
                  <a:srgbClr val="FFFF00"/>
                </a:highlight>
              </a:rPr>
              <a:t>+ </a:t>
            </a:r>
            <a:r>
              <a:rPr lang="zh-CN" altLang="en-US" sz="3000" dirty="0">
                <a:highlight>
                  <a:srgbClr val="FFFF00"/>
                </a:highlight>
              </a:rPr>
              <a:t>介词短语：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/>
              <a:t>We have gone over the paper and found everything </a:t>
            </a:r>
            <a:r>
              <a:rPr lang="en-US" altLang="zh-CN" sz="3000" u="sng" dirty="0"/>
              <a:t>in order</a:t>
            </a:r>
            <a:r>
              <a:rPr lang="en-US" altLang="zh-CN" sz="3000" dirty="0"/>
              <a:t>.</a:t>
            </a:r>
            <a:r>
              <a:rPr lang="zh-CN" altLang="en-US" sz="3000" dirty="0"/>
              <a:t>（试卷我们已经看过，感到没有问题。）</a:t>
            </a:r>
          </a:p>
        </p:txBody>
      </p:sp>
    </p:spTree>
    <p:extLst>
      <p:ext uri="{BB962C8B-B14F-4D97-AF65-F5344CB8AC3E}">
        <p14:creationId xmlns:p14="http://schemas.microsoft.com/office/powerpoint/2010/main" val="196328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559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 dirty="0"/>
              <a:t>However</a:t>
            </a:r>
            <a:r>
              <a:rPr lang="zh-CN" altLang="en-US" sz="3000" dirty="0"/>
              <a:t>，</a:t>
            </a:r>
            <a:r>
              <a:rPr lang="en-US" altLang="zh-CN" sz="3000" dirty="0">
                <a:highlight>
                  <a:srgbClr val="FF0000"/>
                </a:highlight>
              </a:rPr>
              <a:t>not everything</a:t>
            </a:r>
            <a:r>
              <a:rPr lang="en-US" altLang="zh-CN" sz="3000" dirty="0"/>
              <a:t> lived up to Zhang Tian's hopes.(</a:t>
            </a:r>
            <a:r>
              <a:rPr lang="zh-CN" altLang="en-US" sz="3000" dirty="0"/>
              <a:t>部分否定</a:t>
            </a:r>
            <a:r>
              <a:rPr lang="en-US" altLang="zh-CN" sz="3000" dirty="0"/>
              <a:t>)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然而，并不是所有的事情都像张天希望的那样。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zh-CN" altLang="en-US" sz="3000" dirty="0">
                <a:solidFill>
                  <a:srgbClr val="FF0000"/>
                </a:solidFill>
              </a:rPr>
              <a:t>特别提醒！阅读部分选项中容易设置此类陷阱。</a:t>
            </a:r>
            <a:endParaRPr lang="en-US" altLang="zh-CN" sz="3000" dirty="0">
              <a:solidFill>
                <a:srgbClr val="FF0000"/>
              </a:solidFill>
            </a:endParaRPr>
          </a:p>
          <a:p>
            <a:pPr>
              <a:lnSpc>
                <a:spcPts val="3300"/>
              </a:lnSpc>
            </a:pPr>
            <a:r>
              <a:rPr lang="zh-CN" altLang="en-US" sz="3000" dirty="0"/>
              <a:t>翻译：</a:t>
            </a:r>
            <a:r>
              <a:rPr lang="en-US" altLang="zh-CN" sz="3000" dirty="0"/>
              <a:t>All that glitters is not gold. 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并非所有闪闪发光的东西都是金子。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0000"/>
                </a:highlight>
              </a:rPr>
              <a:t>If anything</a:t>
            </a:r>
            <a:r>
              <a:rPr lang="zh-CN" altLang="en-US" sz="3000" dirty="0"/>
              <a:t>，</a:t>
            </a:r>
            <a:r>
              <a:rPr lang="en-US" altLang="zh-CN" sz="3000" dirty="0"/>
              <a:t>people are more likely to be lonely in a big city.(if</a:t>
            </a:r>
            <a:r>
              <a:rPr lang="zh-CN" altLang="en-US" sz="3000" dirty="0"/>
              <a:t>省略句，</a:t>
            </a:r>
            <a:r>
              <a:rPr lang="en-US" altLang="zh-CN" sz="3000" dirty="0"/>
              <a:t>be likely to do...)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如果有什么不同的话，那就是大城市的人们更可能感到孤独。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If anything = If there is anything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If possible </a:t>
            </a:r>
            <a:r>
              <a:rPr lang="en-US" altLang="zh-CN" sz="3000" dirty="0"/>
              <a:t>= If it is possible 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If necessary </a:t>
            </a:r>
            <a:r>
              <a:rPr lang="en-US" altLang="zh-CN" sz="3000" dirty="0"/>
              <a:t>= If it is necessary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If given the chance </a:t>
            </a:r>
            <a:r>
              <a:rPr lang="en-US" altLang="zh-CN" sz="3000" dirty="0"/>
              <a:t>= If I am given the chance , I would …</a:t>
            </a:r>
          </a:p>
          <a:p>
            <a:pPr>
              <a:lnSpc>
                <a:spcPts val="3300"/>
              </a:lnSpc>
            </a:pPr>
            <a:endParaRPr lang="zh-CN" altLang="en-US" sz="3000" dirty="0"/>
          </a:p>
        </p:txBody>
      </p:sp>
    </p:spTree>
    <p:extLst>
      <p:ext uri="{BB962C8B-B14F-4D97-AF65-F5344CB8AC3E}">
        <p14:creationId xmlns:p14="http://schemas.microsoft.com/office/powerpoint/2010/main" val="95197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559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 u="sng" dirty="0"/>
              <a:t>What</a:t>
            </a:r>
            <a:r>
              <a:rPr lang="en-US" altLang="zh-CN" sz="3000" dirty="0"/>
              <a:t> made him feel satisfied was </a:t>
            </a:r>
            <a:r>
              <a:rPr lang="en-US" altLang="zh-CN" sz="3000" u="sng" dirty="0"/>
              <a:t>that</a:t>
            </a:r>
            <a:r>
              <a:rPr lang="en-US" altLang="zh-CN" sz="3000" dirty="0"/>
              <a:t> his students were able to read, speak and write in English, and they became more confident in learning. (</a:t>
            </a:r>
            <a:r>
              <a:rPr lang="zh-CN" altLang="en-US" sz="3000" dirty="0"/>
              <a:t>主语从句，表语从句</a:t>
            </a:r>
            <a:r>
              <a:rPr lang="en-US" altLang="zh-CN" sz="3000" dirty="0"/>
              <a:t>) </a:t>
            </a:r>
            <a:r>
              <a:rPr lang="zh-CN" altLang="en-US" sz="3000" dirty="0"/>
              <a:t>让他感到欣慰的是，孩子们能够用英语读、说和写，并且在学习上变得更自信。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zh-CN" altLang="en-US" sz="3000" dirty="0"/>
              <a:t>翻译：给我印象最深刻的是老师给我们写了一首诗。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What impressed me most was that our teacher wrote us a poem.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Later, </a:t>
            </a:r>
            <a:r>
              <a:rPr lang="en-US" altLang="zh-CN" sz="3000" u="sng" dirty="0"/>
              <a:t>it was discovered that</a:t>
            </a:r>
            <a:r>
              <a:rPr lang="en-US" altLang="zh-CN" sz="3000" dirty="0"/>
              <a:t> tea aids digestion, so teahouse owners started offering snacks with their tea and yum cha was born.(It be</a:t>
            </a:r>
            <a:r>
              <a:rPr lang="zh-CN" altLang="en-US" sz="3000" dirty="0"/>
              <a:t>＋过去分词＋</a:t>
            </a:r>
            <a:r>
              <a:rPr lang="en-US" altLang="zh-CN" sz="3000" dirty="0"/>
              <a:t>that...)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后来，</a:t>
            </a:r>
            <a:r>
              <a:rPr lang="zh-CN" altLang="en-US" sz="3000" dirty="0">
                <a:solidFill>
                  <a:srgbClr val="FF0000"/>
                </a:solidFill>
              </a:rPr>
              <a:t>人们发现</a:t>
            </a:r>
            <a:r>
              <a:rPr lang="zh-CN" altLang="en-US" sz="3000" dirty="0"/>
              <a:t>茶有助于消化，于是茶馆的老板们上茶时开始提供点心，于是饮茶诞生了。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It is said that </a:t>
            </a:r>
            <a:r>
              <a:rPr lang="zh-CN" altLang="en-US" sz="3000" dirty="0">
                <a:highlight>
                  <a:srgbClr val="FFFF00"/>
                </a:highlight>
              </a:rPr>
              <a:t>据说     </a:t>
            </a:r>
            <a:r>
              <a:rPr lang="en-US" altLang="zh-CN" sz="3000" dirty="0">
                <a:highlight>
                  <a:srgbClr val="FFFF00"/>
                </a:highlight>
              </a:rPr>
              <a:t>It is reported that </a:t>
            </a:r>
            <a:r>
              <a:rPr lang="zh-CN" altLang="en-US" sz="3000" dirty="0">
                <a:highlight>
                  <a:srgbClr val="FFFF00"/>
                </a:highlight>
              </a:rPr>
              <a:t>据报道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It is believed that </a:t>
            </a:r>
            <a:r>
              <a:rPr lang="zh-CN" altLang="en-US" sz="3000" dirty="0">
                <a:highlight>
                  <a:srgbClr val="FFFF00"/>
                </a:highlight>
              </a:rPr>
              <a:t>人们相信    </a:t>
            </a:r>
            <a:r>
              <a:rPr lang="en-US" altLang="zh-CN" sz="3000" dirty="0">
                <a:highlight>
                  <a:srgbClr val="FFFF00"/>
                </a:highlight>
              </a:rPr>
              <a:t>It is thought that </a:t>
            </a:r>
            <a:r>
              <a:rPr lang="zh-CN" altLang="en-US" sz="3000" dirty="0">
                <a:highlight>
                  <a:srgbClr val="FFFF00"/>
                </a:highlight>
              </a:rPr>
              <a:t>人们认为</a:t>
            </a:r>
            <a:endParaRPr lang="en-US" altLang="zh-CN" sz="3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3703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559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 dirty="0"/>
              <a:t>1. all in all</a:t>
            </a:r>
            <a:r>
              <a:rPr lang="zh-CN" altLang="en-US" sz="3000" dirty="0"/>
              <a:t>总而言之，总的来说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In short   In general   In summary   In conclusion   To sum up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Overall    On the whole</a:t>
            </a:r>
            <a:endParaRPr lang="zh-CN" altLang="en-US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zh-CN" altLang="en-US" sz="3000" dirty="0">
                <a:solidFill>
                  <a:srgbClr val="FF0000"/>
                </a:solidFill>
              </a:rPr>
              <a:t>注意区别</a:t>
            </a:r>
            <a:r>
              <a:rPr lang="zh-CN" altLang="en-US" sz="3000" dirty="0"/>
              <a:t>：</a:t>
            </a:r>
            <a:r>
              <a:rPr lang="en-US" altLang="zh-CN" sz="3000" dirty="0"/>
              <a:t>above all </a:t>
            </a:r>
            <a:r>
              <a:rPr lang="zh-CN" altLang="en-US" sz="3000" dirty="0"/>
              <a:t>最重要的是；首先   </a:t>
            </a:r>
            <a:r>
              <a:rPr lang="en-US" altLang="zh-CN" sz="3000" dirty="0"/>
              <a:t>after all </a:t>
            </a:r>
            <a:r>
              <a:rPr lang="zh-CN" altLang="en-US" sz="3000" dirty="0"/>
              <a:t>毕竟；最终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/>
              <a:t>2. at times</a:t>
            </a:r>
            <a:r>
              <a:rPr lang="zh-CN" altLang="en-US" sz="3000" dirty="0"/>
              <a:t>有时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/>
              <a:t>in no time </a:t>
            </a:r>
            <a:r>
              <a:rPr lang="zh-CN" altLang="en-US" sz="3000" dirty="0"/>
              <a:t>立刻，马上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at no time </a:t>
            </a:r>
            <a:r>
              <a:rPr lang="zh-CN" altLang="en-US" sz="3000" dirty="0">
                <a:highlight>
                  <a:srgbClr val="FFFF00"/>
                </a:highlight>
              </a:rPr>
              <a:t>在任何时候都不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by the time </a:t>
            </a:r>
            <a:r>
              <a:rPr lang="zh-CN" altLang="en-US" sz="3000" dirty="0">
                <a:highlight>
                  <a:srgbClr val="FFFF00"/>
                </a:highlight>
              </a:rPr>
              <a:t>到</a:t>
            </a:r>
            <a:r>
              <a:rPr lang="en-US" altLang="zh-CN" sz="3000" dirty="0">
                <a:highlight>
                  <a:srgbClr val="FFFF00"/>
                </a:highlight>
              </a:rPr>
              <a:t>…</a:t>
            </a:r>
            <a:r>
              <a:rPr lang="zh-CN" altLang="en-US" sz="3000" dirty="0">
                <a:highlight>
                  <a:srgbClr val="FFFF00"/>
                </a:highlight>
              </a:rPr>
              <a:t>时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In no time </a:t>
            </a:r>
            <a:r>
              <a:rPr lang="en-US" altLang="zh-CN" sz="3000" u="sng" dirty="0">
                <a:highlight>
                  <a:srgbClr val="FFFF00"/>
                </a:highlight>
              </a:rPr>
              <a:t>were we</a:t>
            </a:r>
            <a:r>
              <a:rPr lang="en-US" altLang="zh-CN" sz="3000" dirty="0">
                <a:highlight>
                  <a:srgbClr val="FFFF00"/>
                </a:highlight>
              </a:rPr>
              <a:t> on our way again.</a:t>
            </a:r>
            <a:r>
              <a:rPr lang="zh-CN" altLang="en-US" sz="3000" dirty="0">
                <a:highlight>
                  <a:srgbClr val="FFFF00"/>
                </a:highlight>
              </a:rPr>
              <a:t>（我们很快就又上路了。）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At no time and in no circumstances </a:t>
            </a:r>
            <a:r>
              <a:rPr lang="en-US" altLang="zh-CN" sz="3000" u="sng" dirty="0">
                <a:highlight>
                  <a:srgbClr val="FFFF00"/>
                </a:highlight>
              </a:rPr>
              <a:t>will China</a:t>
            </a:r>
            <a:r>
              <a:rPr lang="en-US" altLang="zh-CN" sz="3000" dirty="0">
                <a:highlight>
                  <a:srgbClr val="FFFF00"/>
                </a:highlight>
              </a:rPr>
              <a:t> be the first to use nuclear weapons.</a:t>
            </a:r>
          </a:p>
          <a:p>
            <a:pPr>
              <a:lnSpc>
                <a:spcPts val="3300"/>
              </a:lnSpc>
            </a:pPr>
            <a:r>
              <a:rPr lang="zh-CN" altLang="en-US" sz="3000" dirty="0">
                <a:highlight>
                  <a:srgbClr val="FFFF00"/>
                </a:highlight>
              </a:rPr>
              <a:t>在任何时候任何情况下中国都不会首先使用核武器。</a:t>
            </a:r>
          </a:p>
        </p:txBody>
      </p:sp>
    </p:spTree>
    <p:extLst>
      <p:ext uri="{BB962C8B-B14F-4D97-AF65-F5344CB8AC3E}">
        <p14:creationId xmlns:p14="http://schemas.microsoft.com/office/powerpoint/2010/main" val="281775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 dirty="0"/>
              <a:t>3 get ahead</a:t>
            </a:r>
            <a:r>
              <a:rPr lang="zh-CN" altLang="en-US" sz="3000" dirty="0"/>
              <a:t>取得进步，获得成功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zh-CN" altLang="en-US" sz="3000" dirty="0"/>
              <a:t>翻译：如果你想在职业生涯中</a:t>
            </a:r>
            <a:r>
              <a:rPr lang="zh-CN" altLang="en-US" sz="3000" dirty="0">
                <a:solidFill>
                  <a:srgbClr val="FF0000"/>
                </a:solidFill>
              </a:rPr>
              <a:t>取得进展</a:t>
            </a:r>
            <a:r>
              <a:rPr lang="zh-CN" altLang="en-US" sz="3000" dirty="0"/>
              <a:t>，你需要努力工作。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If you want to </a:t>
            </a:r>
            <a:r>
              <a:rPr lang="en-US" altLang="zh-CN" sz="3000" u="sng" dirty="0">
                <a:highlight>
                  <a:srgbClr val="FFFF00"/>
                </a:highlight>
              </a:rPr>
              <a:t>get ahead</a:t>
            </a:r>
            <a:r>
              <a:rPr lang="en-US" altLang="zh-CN" sz="3000" dirty="0">
                <a:highlight>
                  <a:srgbClr val="FFFF00"/>
                </a:highlight>
              </a:rPr>
              <a:t> in your career, you need to work hard.</a:t>
            </a:r>
            <a:endParaRPr lang="zh-CN" altLang="en-US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/>
              <a:t>get ahead of </a:t>
            </a:r>
            <a:r>
              <a:rPr lang="zh-CN" altLang="en-US" sz="3000" dirty="0"/>
              <a:t>超过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ahead of (</a:t>
            </a:r>
            <a:r>
              <a:rPr lang="zh-CN" altLang="en-US" sz="3000" dirty="0"/>
              <a:t>表示时间或空间</a:t>
            </a:r>
            <a:r>
              <a:rPr lang="en-US" altLang="zh-CN" sz="3000" dirty="0"/>
              <a:t>)</a:t>
            </a:r>
            <a:r>
              <a:rPr lang="zh-CN" altLang="en-US" sz="3000" dirty="0"/>
              <a:t>在</a:t>
            </a:r>
            <a:r>
              <a:rPr lang="en-US" altLang="zh-CN" sz="3000" dirty="0"/>
              <a:t>……</a:t>
            </a:r>
            <a:r>
              <a:rPr lang="zh-CN" altLang="en-US" sz="3000" dirty="0"/>
              <a:t>之前； </a:t>
            </a:r>
            <a:r>
              <a:rPr lang="en-US" altLang="zh-CN" sz="3000" dirty="0"/>
              <a:t>(</a:t>
            </a:r>
            <a:r>
              <a:rPr lang="zh-CN" altLang="en-US" sz="3000" dirty="0"/>
              <a:t>表示能力、水平、地位或先进性等方面</a:t>
            </a:r>
            <a:r>
              <a:rPr lang="en-US" altLang="zh-CN" sz="3000" dirty="0"/>
              <a:t>)</a:t>
            </a:r>
            <a:r>
              <a:rPr lang="zh-CN" altLang="en-US" sz="3000" dirty="0"/>
              <a:t>比</a:t>
            </a:r>
            <a:r>
              <a:rPr lang="en-US" altLang="zh-CN" sz="3000" dirty="0"/>
              <a:t>……</a:t>
            </a:r>
            <a:r>
              <a:rPr lang="zh-CN" altLang="en-US" sz="3000" dirty="0"/>
              <a:t>强或高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go ahead (</a:t>
            </a:r>
            <a:r>
              <a:rPr lang="zh-CN" altLang="en-US" sz="3000" dirty="0"/>
              <a:t>表示同意或允许</a:t>
            </a:r>
            <a:r>
              <a:rPr lang="en-US" altLang="zh-CN" sz="3000" dirty="0"/>
              <a:t>)</a:t>
            </a:r>
            <a:r>
              <a:rPr lang="zh-CN" altLang="en-US" sz="3000" dirty="0"/>
              <a:t>说吧，做吧；继续</a:t>
            </a:r>
            <a:r>
              <a:rPr lang="en-US" altLang="zh-CN" sz="3000" dirty="0"/>
              <a:t>……</a:t>
            </a:r>
            <a:r>
              <a:rPr lang="zh-CN" altLang="en-US" sz="3000" dirty="0"/>
              <a:t>吧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/>
              <a:t>4 due to </a:t>
            </a:r>
            <a:r>
              <a:rPr lang="zh-CN" altLang="en-US" sz="3000" dirty="0"/>
              <a:t>因为；</a:t>
            </a:r>
            <a:r>
              <a:rPr lang="zh-CN" altLang="en-US" sz="3000" dirty="0">
                <a:highlight>
                  <a:srgbClr val="FFFF00"/>
                </a:highlight>
              </a:rPr>
              <a:t>预期；应得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zh-CN" altLang="en-US" sz="3000" dirty="0"/>
              <a:t>翻译：</a:t>
            </a:r>
            <a:r>
              <a:rPr lang="en-US" altLang="zh-CN" sz="3000" dirty="0"/>
              <a:t>She’s due to give birth next month.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她</a:t>
            </a:r>
            <a:r>
              <a:rPr lang="zh-CN" altLang="en-US" sz="3000" dirty="0">
                <a:solidFill>
                  <a:srgbClr val="FF0000"/>
                </a:solidFill>
              </a:rPr>
              <a:t>预</a:t>
            </a:r>
            <a:r>
              <a:rPr lang="zh-CN" altLang="en-US" sz="3000" dirty="0"/>
              <a:t>产</a:t>
            </a:r>
            <a:r>
              <a:rPr lang="zh-CN" altLang="en-US" sz="3000" dirty="0">
                <a:solidFill>
                  <a:srgbClr val="FF0000"/>
                </a:solidFill>
              </a:rPr>
              <a:t>期</a:t>
            </a:r>
            <a:r>
              <a:rPr lang="zh-CN" altLang="en-US" sz="3000" dirty="0"/>
              <a:t>是下个月。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He received the praise that was due to him.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他得到了</a:t>
            </a:r>
            <a:r>
              <a:rPr lang="zh-CN" altLang="en-US" sz="3000" dirty="0">
                <a:solidFill>
                  <a:srgbClr val="FF0000"/>
                </a:solidFill>
              </a:rPr>
              <a:t>应得</a:t>
            </a:r>
            <a:r>
              <a:rPr lang="zh-CN" altLang="en-US" sz="3000" dirty="0"/>
              <a:t>的赞扬。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近义短语：</a:t>
            </a:r>
            <a:r>
              <a:rPr lang="en-US" altLang="zh-CN" sz="3000" dirty="0"/>
              <a:t>because of</a:t>
            </a:r>
            <a:r>
              <a:rPr lang="zh-CN" altLang="en-US" sz="3000" dirty="0"/>
              <a:t>，</a:t>
            </a:r>
            <a:r>
              <a:rPr lang="en-US" altLang="zh-CN" sz="3000" dirty="0"/>
              <a:t>thanks to</a:t>
            </a:r>
            <a:r>
              <a:rPr lang="zh-CN" altLang="en-US" sz="3000" dirty="0"/>
              <a:t>，</a:t>
            </a:r>
            <a:r>
              <a:rPr lang="en-US" altLang="zh-CN" sz="3000" dirty="0"/>
              <a:t>as a result of</a:t>
            </a:r>
            <a:r>
              <a:rPr lang="zh-CN" altLang="en-US" sz="3000" dirty="0"/>
              <a:t>  </a:t>
            </a:r>
            <a:r>
              <a:rPr lang="en-US" altLang="zh-CN" sz="3000" dirty="0"/>
              <a:t>, </a:t>
            </a:r>
            <a:r>
              <a:rPr lang="en-US" altLang="zh-CN" sz="3000" dirty="0">
                <a:highlight>
                  <a:srgbClr val="FFFF00"/>
                </a:highlight>
              </a:rPr>
              <a:t>owing to</a:t>
            </a:r>
            <a:endParaRPr lang="zh-CN" altLang="en-US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zh-CN" altLang="en-US" sz="3000" dirty="0"/>
              <a:t>特别注意：</a:t>
            </a:r>
            <a:r>
              <a:rPr lang="en-US" altLang="zh-CN" sz="3000" dirty="0">
                <a:highlight>
                  <a:srgbClr val="FFFF00"/>
                </a:highlight>
              </a:rPr>
              <a:t>according to  </a:t>
            </a:r>
            <a:r>
              <a:rPr lang="zh-CN" altLang="en-US" sz="3000" dirty="0">
                <a:highlight>
                  <a:srgbClr val="FFFF00"/>
                </a:highlight>
              </a:rPr>
              <a:t>根据</a:t>
            </a:r>
          </a:p>
        </p:txBody>
      </p:sp>
    </p:spTree>
    <p:extLst>
      <p:ext uri="{BB962C8B-B14F-4D97-AF65-F5344CB8AC3E}">
        <p14:creationId xmlns:p14="http://schemas.microsoft.com/office/powerpoint/2010/main" val="162035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559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 dirty="0"/>
              <a:t>5 in other words</a:t>
            </a:r>
            <a:r>
              <a:rPr lang="zh-CN" altLang="en-US" sz="3000" dirty="0"/>
              <a:t>换句话说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in a/one word </a:t>
            </a:r>
            <a:r>
              <a:rPr lang="zh-CN" altLang="en-US" sz="3000" dirty="0"/>
              <a:t>总之， 一句话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keep one's word </a:t>
            </a:r>
            <a:r>
              <a:rPr lang="zh-CN" altLang="en-US" sz="3000" dirty="0"/>
              <a:t>信守诺言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break one's word </a:t>
            </a:r>
            <a:r>
              <a:rPr lang="zh-CN" altLang="en-US" sz="3000" dirty="0"/>
              <a:t>失信，食言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have a word with sb. </a:t>
            </a:r>
            <a:r>
              <a:rPr lang="zh-CN" altLang="en-US" sz="3000" dirty="0">
                <a:highlight>
                  <a:srgbClr val="FFFF00"/>
                </a:highlight>
              </a:rPr>
              <a:t>与某人交谈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spread the word </a:t>
            </a:r>
            <a:r>
              <a:rPr lang="zh-CN" altLang="en-US" sz="3000" dirty="0">
                <a:highlight>
                  <a:srgbClr val="FFFF00"/>
                </a:highlight>
              </a:rPr>
              <a:t>传播消息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You have my word  that … </a:t>
            </a:r>
            <a:r>
              <a:rPr lang="zh-CN" altLang="en-US" sz="3000" dirty="0">
                <a:highlight>
                  <a:srgbClr val="FFFF00"/>
                </a:highlight>
              </a:rPr>
              <a:t>我保证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en-US" altLang="zh-CN" sz="3000" dirty="0"/>
              <a:t>6 give up</a:t>
            </a:r>
            <a:r>
              <a:rPr lang="zh-CN" altLang="en-US" sz="3000" dirty="0"/>
              <a:t>放弃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give away </a:t>
            </a:r>
            <a:r>
              <a:rPr lang="zh-CN" altLang="en-US" sz="3000" dirty="0"/>
              <a:t>分发，赠送；泄露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give in </a:t>
            </a:r>
            <a:r>
              <a:rPr lang="zh-CN" altLang="en-US" sz="3000" dirty="0"/>
              <a:t>屈服，让步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give off </a:t>
            </a:r>
            <a:r>
              <a:rPr lang="zh-CN" altLang="en-US" sz="3000" dirty="0"/>
              <a:t>发出</a:t>
            </a:r>
            <a:r>
              <a:rPr lang="en-US" altLang="zh-CN" sz="3000" dirty="0"/>
              <a:t>(</a:t>
            </a:r>
            <a:r>
              <a:rPr lang="zh-CN" altLang="en-US" sz="3000" dirty="0"/>
              <a:t>气味、光等</a:t>
            </a:r>
            <a:r>
              <a:rPr lang="en-US" altLang="zh-CN" sz="3000" dirty="0"/>
              <a:t>)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give out </a:t>
            </a:r>
            <a:r>
              <a:rPr lang="zh-CN" altLang="en-US" sz="3000" dirty="0"/>
              <a:t>用光，耗尽</a:t>
            </a:r>
          </a:p>
          <a:p>
            <a:pPr>
              <a:lnSpc>
                <a:spcPts val="3300"/>
              </a:lnSpc>
            </a:pPr>
            <a:endParaRPr lang="zh-CN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8157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644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 dirty="0"/>
              <a:t>7 as well as ……</a:t>
            </a:r>
            <a:r>
              <a:rPr lang="zh-CN" altLang="en-US" sz="3000" dirty="0"/>
              <a:t>以及</a:t>
            </a:r>
            <a:r>
              <a:rPr lang="en-US" altLang="zh-CN" sz="3000" dirty="0"/>
              <a:t>……</a:t>
            </a:r>
            <a:r>
              <a:rPr lang="zh-CN" altLang="en-US" sz="3000" dirty="0"/>
              <a:t>；和</a:t>
            </a:r>
            <a:r>
              <a:rPr lang="en-US" altLang="zh-CN" sz="3000" dirty="0"/>
              <a:t>……</a:t>
            </a:r>
            <a:r>
              <a:rPr lang="zh-CN" altLang="en-US" sz="3000" dirty="0"/>
              <a:t>一样好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as well as </a:t>
            </a:r>
            <a:r>
              <a:rPr lang="zh-CN" altLang="en-US" sz="3000" dirty="0"/>
              <a:t>常用于句中，连接两个并列的句子成分；它连接的两个名词或代词在句中作主语时，谓语动词在人称和数上与它前面的名词或代词一致。（主谓一致中的就远原则）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as well </a:t>
            </a:r>
            <a:r>
              <a:rPr lang="zh-CN" altLang="en-US" sz="3000" dirty="0"/>
              <a:t>也；又；还，常位于句末，无须用逗号与句子分开。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may/might as well </a:t>
            </a:r>
            <a:r>
              <a:rPr lang="zh-CN" altLang="en-US" sz="3000" dirty="0"/>
              <a:t>还是</a:t>
            </a:r>
            <a:r>
              <a:rPr lang="en-US" altLang="zh-CN" sz="3000" dirty="0"/>
              <a:t>……</a:t>
            </a:r>
            <a:r>
              <a:rPr lang="zh-CN" altLang="en-US" sz="3000" dirty="0"/>
              <a:t>为好；只好</a:t>
            </a:r>
            <a:r>
              <a:rPr lang="en-US" altLang="zh-CN" sz="3000" dirty="0"/>
              <a:t>……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Now that we have been in Hainan, we </a:t>
            </a:r>
            <a:r>
              <a:rPr lang="en-US" altLang="zh-CN" sz="3000" u="sng" dirty="0"/>
              <a:t>may as well</a:t>
            </a:r>
            <a:r>
              <a:rPr lang="en-US" altLang="zh-CN" sz="3000" dirty="0"/>
              <a:t> buy some goods.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既然我们已经来到海南，我们</a:t>
            </a:r>
            <a:r>
              <a:rPr lang="zh-CN" altLang="en-US" sz="3000" dirty="0">
                <a:solidFill>
                  <a:srgbClr val="FF0000"/>
                </a:solidFill>
              </a:rPr>
              <a:t>不妨</a:t>
            </a:r>
            <a:r>
              <a:rPr lang="zh-CN" altLang="en-US" sz="3000" dirty="0"/>
              <a:t>买一些商品。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8 at the moment </a:t>
            </a:r>
            <a:r>
              <a:rPr lang="zh-CN" altLang="en-US" sz="3000" dirty="0"/>
              <a:t>此刻，目前，现在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注意：</a:t>
            </a:r>
            <a:r>
              <a:rPr lang="en-US" altLang="zh-CN" sz="3000" dirty="0">
                <a:highlight>
                  <a:srgbClr val="FFFF00"/>
                </a:highlight>
              </a:rPr>
              <a:t>the moment </a:t>
            </a:r>
            <a:r>
              <a:rPr lang="zh-CN" altLang="en-US" sz="3000" dirty="0">
                <a:highlight>
                  <a:srgbClr val="FFFF00"/>
                </a:highlight>
              </a:rPr>
              <a:t>可做连词连接时间状语从句。</a:t>
            </a:r>
            <a:endParaRPr lang="en-US" altLang="zh-CN" sz="3000" dirty="0">
              <a:highlight>
                <a:srgbClr val="FFFF00"/>
              </a:highlight>
            </a:endParaRPr>
          </a:p>
          <a:p>
            <a:pPr>
              <a:lnSpc>
                <a:spcPts val="3300"/>
              </a:lnSpc>
            </a:pPr>
            <a:r>
              <a:rPr lang="zh-CN" altLang="en-US" sz="3000" dirty="0"/>
              <a:t>翻译：我们一到达目的地就领略到令人惊叹的春色。</a:t>
            </a:r>
            <a:endParaRPr lang="en-US" altLang="zh-CN" sz="3000" dirty="0"/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Hardly had we reached the destination when we enjoyed an awesome view of spring.</a:t>
            </a:r>
          </a:p>
          <a:p>
            <a:pPr>
              <a:lnSpc>
                <a:spcPts val="3300"/>
              </a:lnSpc>
            </a:pPr>
            <a:r>
              <a:rPr lang="en-US" altLang="zh-CN" sz="3000" dirty="0">
                <a:highlight>
                  <a:srgbClr val="FFFF00"/>
                </a:highlight>
              </a:rPr>
              <a:t>We enjoyed an awesome view of spring the moment we reached the destination.</a:t>
            </a:r>
            <a:endParaRPr lang="zh-CN" altLang="en-US" sz="3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5826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45EC35-3990-D39A-9DD3-B2BADDFFEF38}"/>
              </a:ext>
            </a:extLst>
          </p:cNvPr>
          <p:cNvSpPr txBox="1"/>
          <p:nvPr/>
        </p:nvSpPr>
        <p:spPr>
          <a:xfrm>
            <a:off x="845574" y="245806"/>
            <a:ext cx="11120284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3000"/>
              <a:t>9 look </a:t>
            </a:r>
            <a:r>
              <a:rPr lang="en-US" altLang="zh-CN" sz="3000" dirty="0"/>
              <a:t>forward to (doing) </a:t>
            </a:r>
            <a:r>
              <a:rPr lang="en-US" altLang="zh-CN" sz="3000" dirty="0" err="1"/>
              <a:t>sth</a:t>
            </a:r>
            <a:r>
              <a:rPr lang="en-US" altLang="zh-CN" sz="3000" dirty="0"/>
              <a:t>  </a:t>
            </a:r>
            <a:r>
              <a:rPr lang="zh-CN" altLang="en-US" sz="3000" dirty="0"/>
              <a:t>期待，盼望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look forward </a:t>
            </a:r>
            <a:r>
              <a:rPr lang="zh-CN" altLang="en-US" sz="3000" dirty="0"/>
              <a:t>向前看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look up </a:t>
            </a:r>
            <a:r>
              <a:rPr lang="zh-CN" altLang="en-US" sz="3000" dirty="0"/>
              <a:t>查找；形势好转；看望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look back on </a:t>
            </a:r>
            <a:r>
              <a:rPr lang="zh-CN" altLang="en-US" sz="3000" dirty="0"/>
              <a:t>向后看；回顾</a:t>
            </a:r>
          </a:p>
          <a:p>
            <a:pPr>
              <a:lnSpc>
                <a:spcPts val="3300"/>
              </a:lnSpc>
            </a:pPr>
            <a:r>
              <a:rPr lang="en-US" altLang="zh-CN" sz="3000" dirty="0"/>
              <a:t>look out (for)</a:t>
            </a:r>
            <a:r>
              <a:rPr lang="zh-CN" altLang="en-US" sz="3000" dirty="0"/>
              <a:t>留神；注意</a:t>
            </a:r>
            <a:r>
              <a:rPr lang="en-US" altLang="zh-CN" sz="3000" dirty="0"/>
              <a:t>(……)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含介词</a:t>
            </a:r>
            <a:r>
              <a:rPr lang="en-US" altLang="zh-CN" sz="3000" dirty="0"/>
              <a:t>to</a:t>
            </a:r>
            <a:r>
              <a:rPr lang="zh-CN" altLang="en-US" sz="3000" dirty="0"/>
              <a:t>的常用短语还有：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①</a:t>
            </a:r>
            <a:r>
              <a:rPr lang="en-US" altLang="zh-CN" sz="3000" dirty="0"/>
              <a:t>be/become/get used to</a:t>
            </a:r>
            <a:r>
              <a:rPr lang="zh-CN" altLang="en-US" sz="3000" dirty="0"/>
              <a:t>习惯于 </a:t>
            </a:r>
            <a:r>
              <a:rPr lang="en-US" altLang="zh-CN" sz="3000" dirty="0">
                <a:highlight>
                  <a:srgbClr val="FFFF00"/>
                </a:highlight>
              </a:rPr>
              <a:t>be accustomed to</a:t>
            </a:r>
            <a:r>
              <a:rPr lang="en-US" altLang="zh-CN" sz="3000" dirty="0"/>
              <a:t> </a:t>
            </a:r>
            <a:endParaRPr lang="zh-CN" altLang="en-US" sz="3000" dirty="0"/>
          </a:p>
          <a:p>
            <a:pPr>
              <a:lnSpc>
                <a:spcPts val="3300"/>
              </a:lnSpc>
            </a:pPr>
            <a:r>
              <a:rPr lang="zh-CN" altLang="en-US" sz="3000" dirty="0"/>
              <a:t>②</a:t>
            </a:r>
            <a:r>
              <a:rPr lang="en-US" altLang="zh-CN" sz="3000" dirty="0"/>
              <a:t>contribute to</a:t>
            </a:r>
            <a:r>
              <a:rPr lang="zh-CN" altLang="en-US" sz="3000" dirty="0"/>
              <a:t>导致　③</a:t>
            </a:r>
            <a:r>
              <a:rPr lang="en-US" altLang="zh-CN" sz="3000" dirty="0"/>
              <a:t>get down to</a:t>
            </a:r>
            <a:r>
              <a:rPr lang="zh-CN" altLang="en-US" sz="3000" dirty="0"/>
              <a:t>开始着手</a:t>
            </a:r>
          </a:p>
          <a:p>
            <a:pPr>
              <a:lnSpc>
                <a:spcPts val="3300"/>
              </a:lnSpc>
            </a:pPr>
            <a:r>
              <a:rPr lang="zh-CN" altLang="en-US" sz="3000" dirty="0"/>
              <a:t>④</a:t>
            </a:r>
            <a:r>
              <a:rPr lang="en-US" altLang="zh-CN" sz="3000" dirty="0"/>
              <a:t>lead to</a:t>
            </a:r>
            <a:r>
              <a:rPr lang="zh-CN" altLang="en-US" sz="3000" dirty="0"/>
              <a:t>导致　⑤</a:t>
            </a:r>
            <a:r>
              <a:rPr lang="en-US" altLang="zh-CN" sz="3000" dirty="0"/>
              <a:t>pay attention to</a:t>
            </a:r>
            <a:r>
              <a:rPr lang="zh-CN" altLang="en-US" sz="3000" dirty="0"/>
              <a:t>注意</a:t>
            </a:r>
          </a:p>
        </p:txBody>
      </p:sp>
    </p:spTree>
    <p:extLst>
      <p:ext uri="{BB962C8B-B14F-4D97-AF65-F5344CB8AC3E}">
        <p14:creationId xmlns:p14="http://schemas.microsoft.com/office/powerpoint/2010/main" val="899463605"/>
      </p:ext>
    </p:extLst>
  </p:cSld>
  <p:clrMapOvr>
    <a:masterClrMapping/>
  </p:clrMapOvr>
</p:sld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TM10001105[[fn=剪切]]</Template>
  <TotalTime>110</TotalTime>
  <Words>1076</Words>
  <Application>Microsoft Office PowerPoint</Application>
  <PresentationFormat>宽屏</PresentationFormat>
  <Paragraphs>87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Franklin Gothic Book</vt:lpstr>
      <vt:lpstr>剪切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3 P</dc:creator>
  <cp:lastModifiedBy>3 P</cp:lastModifiedBy>
  <cp:revision>3</cp:revision>
  <dcterms:created xsi:type="dcterms:W3CDTF">2023-04-24T04:50:46Z</dcterms:created>
  <dcterms:modified xsi:type="dcterms:W3CDTF">2023-04-24T07:12:39Z</dcterms:modified>
</cp:coreProperties>
</file>