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4" r:id="rId3"/>
    <p:sldId id="256" r:id="rId4"/>
    <p:sldId id="259" r:id="rId5"/>
    <p:sldId id="257" r:id="rId6"/>
    <p:sldId id="263" r:id="rId7"/>
    <p:sldId id="260" r:id="rId8"/>
    <p:sldId id="264" r:id="rId9"/>
    <p:sldId id="261" r:id="rId10"/>
    <p:sldId id="265" r:id="rId11"/>
    <p:sldId id="270" r:id="rId12"/>
    <p:sldId id="271" r:id="rId13"/>
    <p:sldId id="272" r:id="rId14"/>
    <p:sldId id="266" r:id="rId15"/>
    <p:sldId id="273" r:id="rId16"/>
    <p:sldId id="288" r:id="rId17"/>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gs" Target="tags/tag8.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a:p>
        </p:txBody>
      </p:sp>
      <p:sp>
        <p:nvSpPr>
          <p:cNvPr id="4" name="日期占位符 3"/>
          <p:cNvSpPr>
            <a:spLocks noGrp="1"/>
          </p:cNvSpPr>
          <p:nvPr>
            <p:ph type="dt" sz="half" idx="10"/>
          </p:nvPr>
        </p:nvSpPr>
        <p:spPr/>
        <p:txBody>
          <a:bodyPr/>
          <a:lstStyle/>
          <a:p>
            <a:fld id="{A1A7F086-7E26-43C0-ACA0-2901C91E39DA}" type="datetimeFigureOut">
              <a:rPr lang="en-US" smtClean="0"/>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日期占位符 3"/>
          <p:cNvSpPr>
            <a:spLocks noGrp="1"/>
          </p:cNvSpPr>
          <p:nvPr>
            <p:ph type="dt" sz="half" idx="10"/>
          </p:nvPr>
        </p:nvSpPr>
        <p:spPr/>
        <p:txBody>
          <a:bodyPr/>
          <a:lstStyle/>
          <a:p>
            <a:fld id="{A1A7F086-7E26-43C0-ACA0-2901C91E39DA}" type="datetimeFigureOut">
              <a:rPr lang="en-US" smtClean="0"/>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日期占位符 3"/>
          <p:cNvSpPr>
            <a:spLocks noGrp="1"/>
          </p:cNvSpPr>
          <p:nvPr>
            <p:ph type="dt" sz="half" idx="10"/>
          </p:nvPr>
        </p:nvSpPr>
        <p:spPr/>
        <p:txBody>
          <a:bodyPr/>
          <a:lstStyle/>
          <a:p>
            <a:fld id="{A1A7F086-7E26-43C0-ACA0-2901C91E39DA}" type="datetimeFigureOut">
              <a:rPr lang="en-US" smtClean="0"/>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日期占位符 3"/>
          <p:cNvSpPr>
            <a:spLocks noGrp="1"/>
          </p:cNvSpPr>
          <p:nvPr>
            <p:ph type="dt" sz="half" idx="10"/>
          </p:nvPr>
        </p:nvSpPr>
        <p:spPr/>
        <p:txBody>
          <a:bodyPr/>
          <a:lstStyle/>
          <a:p>
            <a:fld id="{A1A7F086-7E26-43C0-ACA0-2901C91E39DA}" type="datetimeFigureOut">
              <a:rPr lang="en-US" smtClean="0"/>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A1A7F086-7E26-43C0-ACA0-2901C91E39DA}" type="datetimeFigureOut">
              <a:rPr lang="en-US" smtClean="0"/>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5" name="日期占位符 4"/>
          <p:cNvSpPr>
            <a:spLocks noGrp="1"/>
          </p:cNvSpPr>
          <p:nvPr>
            <p:ph type="dt" sz="half" idx="10"/>
          </p:nvPr>
        </p:nvSpPr>
        <p:spPr/>
        <p:txBody>
          <a:bodyPr/>
          <a:lstStyle/>
          <a:p>
            <a:fld id="{A1A7F086-7E26-43C0-ACA0-2901C91E39DA}" type="datetimeFigureOut">
              <a:rPr lang="en-US" smtClean="0"/>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7" name="日期占位符 6"/>
          <p:cNvSpPr>
            <a:spLocks noGrp="1"/>
          </p:cNvSpPr>
          <p:nvPr>
            <p:ph type="dt" sz="half" idx="10"/>
          </p:nvPr>
        </p:nvSpPr>
        <p:spPr/>
        <p:txBody>
          <a:bodyPr/>
          <a:lstStyle/>
          <a:p>
            <a:fld id="{A1A7F086-7E26-43C0-ACA0-2901C91E39DA}" type="datetimeFigureOut">
              <a:rPr lang="en-US" smtClean="0"/>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
          <p:cNvSpPr>
            <a:spLocks noGrp="1"/>
          </p:cNvSpPr>
          <p:nvPr>
            <p:ph type="dt" sz="half" idx="10"/>
          </p:nvPr>
        </p:nvSpPr>
        <p:spPr/>
        <p:txBody>
          <a:bodyPr/>
          <a:lstStyle/>
          <a:p>
            <a:fld id="{A1A7F086-7E26-43C0-ACA0-2901C91E39DA}" type="datetimeFigureOut">
              <a:rPr lang="en-US" smtClean="0"/>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1A7F086-7E26-43C0-ACA0-2901C91E39DA}" type="datetimeFigureOut">
              <a:rPr lang="en-US" smtClean="0"/>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1A7F086-7E26-43C0-ACA0-2901C91E39DA}" type="datetimeFigureOut">
              <a:rPr lang="en-US" smtClean="0"/>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1A7F086-7E26-43C0-ACA0-2901C91E39DA}" type="datetimeFigureOut">
              <a:rPr lang="en-US" smtClean="0"/>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2162559E-DCD8-42B6-BA81-3F8FE747246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7F086-7E26-43C0-ACA0-2901C91E39DA}" type="datetimeFigureOut">
              <a:rPr lang="en-US" smtClean="0"/>
            </a:fld>
            <a:endParaRPr 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2559E-DCD8-42B6-BA81-3F8FE747246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内容占位符 3"/>
          <p:cNvSpPr>
            <a:spLocks noGrp="1"/>
          </p:cNvSpPr>
          <p:nvPr>
            <p:ph idx="1"/>
            <p:custDataLst>
              <p:tags r:id="rId1"/>
            </p:custDataLst>
          </p:nvPr>
        </p:nvSpPr>
        <p:spPr>
          <a:xfrm>
            <a:off x="208985" y="282630"/>
            <a:ext cx="10969200" cy="4759200"/>
          </a:xfrm>
        </p:spPr>
        <p:txBody>
          <a:bodyPr>
            <a:normAutofit fontScale="90000" lnSpcReduction="20000"/>
          </a:bodyPr>
          <a:p>
            <a:pPr marL="0" algn="l">
              <a:lnSpc>
                <a:spcPct val="100000"/>
              </a:lnSpc>
              <a:buClrTx/>
              <a:buSzTx/>
              <a:buFontTx/>
              <a:buNone/>
            </a:pPr>
            <a:r>
              <a:rPr lang="en-US" altLang="zh-CN" sz="3600" spc="0">
                <a:solidFill>
                  <a:schemeClr val="tx1"/>
                </a:solidFill>
                <a:latin typeface="Arial" panose="020B0604020202020204" pitchFamily="34" charset="0"/>
                <a:ea typeface="微软雅黑" panose="020B0503020204020204" charset="-122"/>
              </a:rPr>
              <a:t>Check the answers:</a:t>
            </a:r>
            <a:endParaRPr lang="en-US" altLang="zh-CN" sz="36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600" spc="0">
                <a:solidFill>
                  <a:schemeClr val="tx1"/>
                </a:solidFill>
                <a:latin typeface="Arial" panose="020B0604020202020204" pitchFamily="34" charset="0"/>
                <a:ea typeface="微软雅黑" panose="020B0503020204020204" charset="-122"/>
              </a:rPr>
              <a:t>A: </a:t>
            </a:r>
            <a:r>
              <a:rPr lang="en-US" altLang="zh-CN" sz="3600" u="sng" spc="0">
                <a:solidFill>
                  <a:schemeClr val="tx1"/>
                </a:solidFill>
                <a:latin typeface="Arial" panose="020B0604020202020204" pitchFamily="34" charset="0"/>
                <a:ea typeface="微软雅黑" panose="020B0503020204020204" charset="-122"/>
              </a:rPr>
              <a:t>A C A</a:t>
            </a:r>
            <a:r>
              <a:rPr lang="en-US" altLang="zh-CN" sz="3600" spc="0">
                <a:solidFill>
                  <a:schemeClr val="tx1"/>
                </a:solidFill>
                <a:latin typeface="Arial" panose="020B0604020202020204" pitchFamily="34" charset="0"/>
                <a:ea typeface="微软雅黑" panose="020B0503020204020204" charset="-122"/>
              </a:rPr>
              <a:t>  B:</a:t>
            </a:r>
            <a:r>
              <a:rPr lang="en-US" altLang="zh-CN" sz="3600" u="sng" spc="0">
                <a:solidFill>
                  <a:schemeClr val="tx1"/>
                </a:solidFill>
                <a:latin typeface="Arial" panose="020B0604020202020204" pitchFamily="34" charset="0"/>
                <a:ea typeface="微软雅黑" panose="020B0503020204020204" charset="-122"/>
              </a:rPr>
              <a:t> D B B C</a:t>
            </a:r>
            <a:r>
              <a:rPr lang="en-US" altLang="zh-CN" sz="3600" spc="0">
                <a:solidFill>
                  <a:schemeClr val="tx1"/>
                </a:solidFill>
                <a:latin typeface="Arial" panose="020B0604020202020204" pitchFamily="34" charset="0"/>
                <a:ea typeface="微软雅黑" panose="020B0503020204020204" charset="-122"/>
              </a:rPr>
              <a:t> C: </a:t>
            </a:r>
            <a:r>
              <a:rPr lang="en-US" altLang="zh-CN" sz="3600" u="sng" spc="0">
                <a:solidFill>
                  <a:schemeClr val="tx1"/>
                </a:solidFill>
                <a:latin typeface="Arial" panose="020B0604020202020204" pitchFamily="34" charset="0"/>
                <a:ea typeface="微软雅黑" panose="020B0503020204020204" charset="-122"/>
              </a:rPr>
              <a:t>A B C A</a:t>
            </a:r>
            <a:r>
              <a:rPr lang="en-US" altLang="zh-CN" sz="3600" spc="0">
                <a:solidFill>
                  <a:schemeClr val="tx1"/>
                </a:solidFill>
                <a:latin typeface="Arial" panose="020B0604020202020204" pitchFamily="34" charset="0"/>
                <a:ea typeface="微软雅黑" panose="020B0503020204020204" charset="-122"/>
              </a:rPr>
              <a:t> D: </a:t>
            </a:r>
            <a:r>
              <a:rPr lang="en-US" altLang="zh-CN" sz="3600" u="sng" spc="0">
                <a:solidFill>
                  <a:schemeClr val="tx1"/>
                </a:solidFill>
                <a:latin typeface="Arial" panose="020B0604020202020204" pitchFamily="34" charset="0"/>
                <a:ea typeface="微软雅黑" panose="020B0503020204020204" charset="-122"/>
              </a:rPr>
              <a:t>D B C D</a:t>
            </a:r>
            <a:r>
              <a:rPr lang="en-US" altLang="zh-CN" sz="3600" spc="0">
                <a:solidFill>
                  <a:schemeClr val="tx1"/>
                </a:solidFill>
                <a:latin typeface="Arial" panose="020B0604020202020204" pitchFamily="34" charset="0"/>
                <a:ea typeface="微软雅黑" panose="020B0503020204020204" charset="-122"/>
              </a:rPr>
              <a:t>   </a:t>
            </a:r>
            <a:r>
              <a:rPr lang="en-US" altLang="zh-CN" sz="3600" u="sng" spc="0">
                <a:solidFill>
                  <a:schemeClr val="tx1"/>
                </a:solidFill>
                <a:latin typeface="Arial" panose="020B0604020202020204" pitchFamily="34" charset="0"/>
                <a:ea typeface="微软雅黑" panose="020B0503020204020204" charset="-122"/>
              </a:rPr>
              <a:t>E D F G B </a:t>
            </a:r>
            <a:endParaRPr lang="en-US" altLang="zh-CN" sz="36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41-45: B C C D A  46-50: </a:t>
            </a:r>
            <a:r>
              <a:rPr lang="en-US" altLang="zh-CN" sz="3200" spc="0">
                <a:solidFill>
                  <a:schemeClr val="tx1"/>
                </a:solidFill>
                <a:latin typeface="Arial" panose="020B0604020202020204" pitchFamily="34" charset="0"/>
                <a:ea typeface="微软雅黑" panose="020B0503020204020204" charset="-122"/>
              </a:rPr>
              <a:t>A B D D A </a:t>
            </a:r>
            <a:endParaRPr lang="en-US" altLang="zh-CN" sz="32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51-55: B C C A B  56-60: A B C </a:t>
            </a:r>
            <a:r>
              <a:rPr lang="en-US" altLang="zh-CN" sz="3200" spc="0">
                <a:solidFill>
                  <a:schemeClr val="tx1"/>
                </a:solidFill>
                <a:latin typeface="Arial" panose="020B0604020202020204" pitchFamily="34" charset="0"/>
                <a:ea typeface="微软雅黑" panose="020B0503020204020204" charset="-122"/>
              </a:rPr>
              <a:t>D D </a:t>
            </a:r>
            <a:endParaRPr lang="en-US" altLang="zh-CN" sz="32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61. to qualify 62. largest </a:t>
            </a:r>
            <a:r>
              <a:rPr lang="en-US" altLang="zh-CN" sz="3200" spc="0">
                <a:solidFill>
                  <a:schemeClr val="tx1"/>
                </a:solidFill>
                <a:latin typeface="Arial" panose="020B0604020202020204" pitchFamily="34" charset="0"/>
                <a:ea typeface="微软雅黑" panose="020B0503020204020204" charset="-122"/>
              </a:rPr>
              <a:t>63. from 64. based 65. sold </a:t>
            </a:r>
            <a:endParaRPr lang="en-US" altLang="zh-CN" sz="32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66. which 67. adding </a:t>
            </a:r>
            <a:r>
              <a:rPr lang="en-US" altLang="zh-CN" sz="3200" spc="0">
                <a:solidFill>
                  <a:schemeClr val="tx1"/>
                </a:solidFill>
                <a:latin typeface="Arial" panose="020B0604020202020204" pitchFamily="34" charset="0"/>
                <a:ea typeface="微软雅黑" panose="020B0503020204020204" charset="-122"/>
              </a:rPr>
              <a:t>68. safely 69. A 70. abundance</a:t>
            </a:r>
            <a:endParaRPr lang="en-US" altLang="zh-CN" sz="32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71. It </a:t>
            </a:r>
            <a:r>
              <a:rPr lang="zh-CN" altLang="en-US" sz="3200" spc="0">
                <a:solidFill>
                  <a:schemeClr val="tx1"/>
                </a:solidFill>
                <a:latin typeface="Arial" panose="020B0604020202020204" pitchFamily="34" charset="0"/>
                <a:ea typeface="微软雅黑" panose="020B0503020204020204" charset="-122"/>
              </a:rPr>
              <a:t>后添</a:t>
            </a:r>
            <a:r>
              <a:rPr lang="en-US" altLang="zh-CN" sz="3200" spc="0">
                <a:solidFill>
                  <a:schemeClr val="tx1"/>
                </a:solidFill>
                <a:latin typeface="Arial" panose="020B0604020202020204" pitchFamily="34" charset="0"/>
                <a:ea typeface="微软雅黑" panose="020B0503020204020204" charset="-122"/>
              </a:rPr>
              <a:t>is 72. jog-jogging 73. </a:t>
            </a:r>
            <a:r>
              <a:rPr lang="zh-CN" altLang="en-US" sz="3200" spc="0">
                <a:solidFill>
                  <a:schemeClr val="tx1"/>
                </a:solidFill>
                <a:latin typeface="Arial" panose="020B0604020202020204" pitchFamily="34" charset="0"/>
                <a:ea typeface="微软雅黑" panose="020B0503020204020204" charset="-122"/>
              </a:rPr>
              <a:t>删掉</a:t>
            </a:r>
            <a:r>
              <a:rPr lang="en-US" altLang="zh-CN" sz="3200" spc="0">
                <a:solidFill>
                  <a:schemeClr val="tx1"/>
                </a:solidFill>
                <a:latin typeface="Arial" panose="020B0604020202020204" pitchFamily="34" charset="0"/>
                <a:ea typeface="微软雅黑" panose="020B0503020204020204" charset="-122"/>
              </a:rPr>
              <a:t>to 74. So-Neither/Nor</a:t>
            </a:r>
            <a:endParaRPr lang="en-US" altLang="zh-CN" sz="32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75. balance-balanced 76. went-go 77. from-to/towards</a:t>
            </a:r>
            <a:endParaRPr lang="en-US" altLang="zh-CN" sz="32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3200" spc="0">
                <a:solidFill>
                  <a:schemeClr val="tx1"/>
                </a:solidFill>
                <a:latin typeface="Arial" panose="020B0604020202020204" pitchFamily="34" charset="0"/>
                <a:ea typeface="微软雅黑" panose="020B0503020204020204" charset="-122"/>
              </a:rPr>
              <a:t>78. what-that 79. both-all 80. healthily- healthy</a:t>
            </a:r>
            <a:endParaRPr lang="en-US" altLang="zh-CN" sz="3200" spc="0">
              <a:solidFill>
                <a:schemeClr val="tx1"/>
              </a:solidFill>
              <a:latin typeface="Arial" panose="020B0604020202020204" pitchFamily="34" charset="0"/>
              <a:ea typeface="微软雅黑" panose="020B0503020204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313690" y="424815"/>
            <a:ext cx="11233785" cy="1450340"/>
          </a:xfrm>
          <a:prstGeom prst="rect">
            <a:avLst/>
          </a:prstGeom>
        </p:spPr>
        <p:txBody>
          <a:bodyPr wrap="square">
            <a:spAutoFit/>
            <a:extLst>
              <a:ext uri="{4A0BC546-FE56-4ADE-93B0-CB8AF2F6F144}">
                <wpsdc:textFrameExt xmlns:wpsdc="http://www.wps.cn/officeDocument/2022/drawingmlCustomData" type="text"/>
              </a:ext>
            </a:extLst>
          </a:bodyPr>
          <a:p>
            <a:pPr indent="-228600" algn="l">
              <a:spcBef>
                <a:spcPts val="0"/>
              </a:spcBef>
              <a:spcAft>
                <a:spcPts val="1000"/>
              </a:spcAft>
              <a:buClrTx/>
              <a:buSzTx/>
              <a:buFontTx/>
            </a:pPr>
            <a:r>
              <a:rPr lang="en-US" altLang="zh-CN" sz="4400">
                <a:uFillTx/>
                <a:latin typeface="Arial" panose="020B0604020202020204" pitchFamily="34" charset="0"/>
                <a:ea typeface="微软雅黑" panose="020B0503020204020204" charset="-122"/>
              </a:rPr>
              <a:t>Discuss in groups:</a:t>
            </a:r>
            <a:endParaRPr lang="en-US" altLang="zh-CN" sz="4400">
              <a:uFillTx/>
              <a:latin typeface="Arial" panose="020B0604020202020204" pitchFamily="34" charset="0"/>
              <a:ea typeface="微软雅黑" panose="020B0503020204020204" charset="-122"/>
            </a:endParaRPr>
          </a:p>
          <a:p>
            <a:pPr indent="-228600" algn="l">
              <a:spcBef>
                <a:spcPts val="0"/>
              </a:spcBef>
              <a:spcAft>
                <a:spcPts val="1000"/>
              </a:spcAft>
              <a:buClrTx/>
              <a:buSzTx/>
              <a:buFontTx/>
            </a:pPr>
            <a:r>
              <a:rPr lang="en-US" altLang="zh-CN" sz="3600">
                <a:uFillTx/>
                <a:latin typeface="Arial" panose="020B0604020202020204" pitchFamily="34" charset="0"/>
                <a:ea typeface="微软雅黑" panose="020B0503020204020204" charset="-122"/>
              </a:rPr>
              <a:t>Work in groups and discuss the following questions</a:t>
            </a:r>
            <a:endParaRPr lang="en-US" altLang="zh-CN" sz="3600">
              <a:uFillTx/>
              <a:latin typeface="Arial" panose="020B0604020202020204" pitchFamily="34" charset="0"/>
              <a:ea typeface="微软雅黑" panose="020B0503020204020204" charset="-122"/>
            </a:endParaRPr>
          </a:p>
        </p:txBody>
      </p:sp>
      <p:sp>
        <p:nvSpPr>
          <p:cNvPr id="2" name="文本框 1"/>
          <p:cNvSpPr txBox="1"/>
          <p:nvPr>
            <p:custDataLst>
              <p:tags r:id="rId2"/>
            </p:custDataLst>
          </p:nvPr>
        </p:nvSpPr>
        <p:spPr>
          <a:xfrm>
            <a:off x="527050" y="2095500"/>
            <a:ext cx="6402705" cy="2445385"/>
          </a:xfrm>
          <a:prstGeom prst="rect">
            <a:avLst/>
          </a:prstGeom>
        </p:spPr>
        <p:txBody>
          <a:bodyPr wrap="square">
            <a:spAutoFit/>
            <a:extLst>
              <a:ext uri="{4A0BC546-FE56-4ADE-93B0-CB8AF2F6F144}">
                <wpsdc:textFrameExt xmlns:wpsdc="http://www.wps.cn/officeDocument/2022/drawingmlCustomData" type="text"/>
              </a:ext>
            </a:extLst>
          </a:bodyPr>
          <a:p>
            <a:pPr indent="-228600" algn="l">
              <a:spcBef>
                <a:spcPts val="0"/>
              </a:spcBef>
              <a:spcAft>
                <a:spcPts val="1000"/>
              </a:spcAft>
              <a:buClrTx/>
              <a:buSzTx/>
              <a:buFontTx/>
            </a:pPr>
            <a:r>
              <a:rPr lang="zh-CN" altLang="en-US" sz="3200">
                <a:uFillTx/>
                <a:latin typeface="Arial" panose="020B0604020202020204" pitchFamily="34" charset="0"/>
                <a:ea typeface="微软雅黑" panose="020B0503020204020204" charset="-122"/>
              </a:rPr>
              <a:t>阅读：</a:t>
            </a:r>
            <a:r>
              <a:rPr lang="en-US" altLang="zh-CN" sz="3200">
                <a:uFillTx/>
                <a:latin typeface="Arial" panose="020B0604020202020204" pitchFamily="34" charset="0"/>
                <a:ea typeface="微软雅黑" panose="020B0503020204020204" charset="-122"/>
              </a:rPr>
              <a:t>23 30 31 32 33 38 39</a:t>
            </a:r>
            <a:endParaRPr lang="en-US" altLang="zh-CN" sz="3200">
              <a:uFillTx/>
              <a:latin typeface="Arial" panose="020B0604020202020204" pitchFamily="34" charset="0"/>
              <a:ea typeface="微软雅黑" panose="020B0503020204020204" charset="-122"/>
            </a:endParaRPr>
          </a:p>
          <a:p>
            <a:pPr indent="-228600" algn="l">
              <a:spcBef>
                <a:spcPts val="0"/>
              </a:spcBef>
              <a:spcAft>
                <a:spcPts val="1000"/>
              </a:spcAft>
              <a:buClrTx/>
              <a:buSzTx/>
              <a:buFontTx/>
            </a:pPr>
            <a:r>
              <a:rPr lang="en-US" altLang="zh-CN" sz="3200">
                <a:uFillTx/>
                <a:latin typeface="Arial" panose="020B0604020202020204" pitchFamily="34" charset="0"/>
                <a:ea typeface="微软雅黑" panose="020B0503020204020204" charset="-122"/>
              </a:rPr>
              <a:t>完型：44 46 54 56 59</a:t>
            </a:r>
            <a:endParaRPr lang="en-US" altLang="zh-CN" sz="3200">
              <a:uFillTx/>
              <a:latin typeface="Arial" panose="020B0604020202020204" pitchFamily="34" charset="0"/>
              <a:ea typeface="微软雅黑" panose="020B0503020204020204" charset="-122"/>
            </a:endParaRPr>
          </a:p>
          <a:p>
            <a:pPr indent="-228600" algn="l">
              <a:spcBef>
                <a:spcPts val="0"/>
              </a:spcBef>
              <a:spcAft>
                <a:spcPts val="1000"/>
              </a:spcAft>
              <a:buClrTx/>
              <a:buSzTx/>
              <a:buFontTx/>
            </a:pPr>
            <a:r>
              <a:rPr lang="en-US" altLang="zh-CN" sz="3200">
                <a:uFillTx/>
                <a:latin typeface="Arial" panose="020B0604020202020204" pitchFamily="34" charset="0"/>
                <a:ea typeface="微软雅黑" panose="020B0503020204020204" charset="-122"/>
              </a:rPr>
              <a:t>语填：61 63 66 68 </a:t>
            </a:r>
            <a:endParaRPr lang="en-US" altLang="zh-CN" sz="3200">
              <a:uFillTx/>
              <a:latin typeface="Arial" panose="020B0604020202020204" pitchFamily="34" charset="0"/>
              <a:ea typeface="微软雅黑" panose="020B0503020204020204" charset="-122"/>
            </a:endParaRPr>
          </a:p>
          <a:p>
            <a:pPr indent="-228600" algn="l">
              <a:spcBef>
                <a:spcPts val="0"/>
              </a:spcBef>
              <a:spcAft>
                <a:spcPts val="1000"/>
              </a:spcAft>
              <a:buClrTx/>
              <a:buSzTx/>
              <a:buFontTx/>
            </a:pPr>
            <a:r>
              <a:rPr lang="en-US" altLang="zh-CN" sz="3200">
                <a:uFillTx/>
                <a:latin typeface="Arial" panose="020B0604020202020204" pitchFamily="34" charset="0"/>
                <a:ea typeface="微软雅黑" panose="020B0503020204020204" charset="-122"/>
              </a:rPr>
              <a:t>改错：74 78</a:t>
            </a:r>
            <a:endParaRPr lang="en-US" altLang="zh-CN" sz="3200">
              <a:uFillTx/>
              <a:latin typeface="Arial" panose="020B0604020202020204" pitchFamily="34" charset="0"/>
              <a:ea typeface="微软雅黑" panose="020B050302020402020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custDataLst>
              <p:tags r:id="rId1"/>
            </p:custDataLst>
          </p:nvPr>
        </p:nvSpPr>
        <p:spPr>
          <a:xfrm>
            <a:off x="113735" y="56585"/>
            <a:ext cx="10969200" cy="705600"/>
          </a:xfrm>
          <a:prstGeom prst="rect">
            <a:avLst/>
          </a:prstGeom>
        </p:spPr>
        <p:txBody>
          <a:bodyPr vert="horz" lIns="90000" tIns="46800" rIns="90000" bIns="46800" rtlCol="0" anchor="ctr" anchorCtr="0">
            <a:norm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pPr indent="-228600" algn="l">
              <a:spcBef>
                <a:spcPts val="0"/>
              </a:spcBef>
              <a:spcAft>
                <a:spcPts val="1000"/>
              </a:spcAft>
              <a:buClrTx/>
              <a:buSzTx/>
              <a:buFontTx/>
            </a:pPr>
            <a:r>
              <a:rPr lang="en-US" altLang="zh-CN" b="0" spc="0">
                <a:solidFill>
                  <a:schemeClr val="tx1"/>
                </a:solidFill>
                <a:latin typeface="Arial" panose="020B0604020202020204" pitchFamily="34" charset="0"/>
                <a:ea typeface="微软雅黑" panose="020B0503020204020204" charset="-122"/>
                <a:cs typeface="+mn-cs"/>
              </a:rPr>
              <a:t>Language Points:</a:t>
            </a:r>
            <a:endParaRPr lang="en-US" altLang="zh-CN" b="0" spc="0">
              <a:solidFill>
                <a:schemeClr val="tx1"/>
              </a:solidFill>
              <a:latin typeface="Arial" panose="020B0604020202020204" pitchFamily="34" charset="0"/>
              <a:ea typeface="微软雅黑" panose="020B0503020204020204" charset="-122"/>
              <a:cs typeface="+mn-cs"/>
            </a:endParaRPr>
          </a:p>
        </p:txBody>
      </p:sp>
      <p:sp>
        <p:nvSpPr>
          <p:cNvPr id="3" name="内容占位符 2"/>
          <p:cNvSpPr>
            <a:spLocks noGrp="1"/>
          </p:cNvSpPr>
          <p:nvPr>
            <p:custDataLst>
              <p:tags r:id="rId2"/>
            </p:custDataLst>
          </p:nvPr>
        </p:nvSpPr>
        <p:spPr>
          <a:xfrm>
            <a:off x="113665" y="762000"/>
            <a:ext cx="11891645" cy="4759325"/>
          </a:xfrm>
          <a:prstGeom prst="rect">
            <a:avLst/>
          </a:prstGeom>
        </p:spPr>
        <p:txBody>
          <a:bodyPr vert="horz" lIns="90000" tIns="46800" rIns="90000" bIns="46800" rtlCol="0">
            <a:no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 pick out 挑选  set out 出发 set out to do 开始做某事</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2. it’s finally time to do... 终于是时候...</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3. put...into action 付诸实践</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4. On/Upon n/v-ing 一...就...</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5. assist v. 帮助 assistance n. 帮助 assistant n. 助手</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6. strike v. 打，击；突然出现（在脑子里);罢工；打动 n. 罢工，打击</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strike - struck - struck  it strikes sb that ... 某人突然想到</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7. head for/over ... 朝...前进 kick off 开始，开球 put up 张贴，举起，建造，提供食宿</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8. spot- spotted- spotted n. 点，斑点 v. 观察，看到</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9. call sb over 叫某人过来</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10. qualify v. 使(具有) 资格，使合格 n. qualification 资格，资历 </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adj. qualified 有资格的，能胜人的      be qualified to do sth 有资格做某事</a:t>
            </a:r>
            <a:endParaRPr lang="en-US" altLang="zh-CN" sz="2400" spc="0">
              <a:solidFill>
                <a:schemeClr val="tx1"/>
              </a:solidFill>
              <a:latin typeface="Arial" panose="020B0604020202020204" pitchFamily="34" charset="0"/>
              <a:ea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custDataLst>
              <p:tags r:id="rId1"/>
            </p:custDataLst>
          </p:nvPr>
        </p:nvSpPr>
        <p:spPr>
          <a:xfrm>
            <a:off x="215335" y="186745"/>
            <a:ext cx="10969200" cy="4759200"/>
          </a:xfrm>
          <a:prstGeom prst="rect">
            <a:avLst/>
          </a:prstGeom>
        </p:spPr>
        <p:txBody>
          <a:bodyPr vert="horz" lIns="90000" tIns="46800" rIns="90000" bIns="46800" rtlCol="0">
            <a:no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11. keep a close eye on ... 密切关注...</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12. a wide range of 许多，大量  the abundance of ... 许多，大量</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13. go jogging 慢跑</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14. make sb do sth/ sb be made to do 让某人做某事</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15. So/Neither + be动词/助动词/情态动词 + 主语 ...也（不)一样</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16. keep a balanced diet 均衡饮食</a:t>
            </a:r>
            <a:endParaRPr lang="en-US" altLang="zh-CN" sz="2400" spc="0">
              <a:solidFill>
                <a:schemeClr val="tx1"/>
              </a:solidFill>
              <a:latin typeface="Arial" panose="020B0604020202020204" pitchFamily="34" charset="0"/>
              <a:ea typeface="微软雅黑" panose="020B0503020204020204" charset="-122"/>
            </a:endParaRPr>
          </a:p>
          <a:p>
            <a:pPr marL="0" algn="l">
              <a:lnSpc>
                <a:spcPct val="100000"/>
              </a:lnSpc>
              <a:buClrTx/>
              <a:buSzTx/>
              <a:buFontTx/>
              <a:buNone/>
            </a:pPr>
            <a:r>
              <a:rPr lang="en-US" altLang="zh-CN" sz="2400" spc="0">
                <a:solidFill>
                  <a:schemeClr val="tx1"/>
                </a:solidFill>
                <a:latin typeface="Arial" panose="020B0604020202020204" pitchFamily="34" charset="0"/>
                <a:ea typeface="微软雅黑" panose="020B0503020204020204" charset="-122"/>
              </a:rPr>
              <a:t>17. attitude to/towards </a:t>
            </a:r>
            <a:r>
              <a:rPr lang="zh-CN" altLang="en-US" sz="2400" spc="0">
                <a:solidFill>
                  <a:schemeClr val="tx1"/>
                </a:solidFill>
                <a:latin typeface="Arial" panose="020B0604020202020204" pitchFamily="34" charset="0"/>
                <a:ea typeface="微软雅黑" panose="020B0503020204020204" charset="-122"/>
              </a:rPr>
              <a:t>对</a:t>
            </a:r>
            <a:r>
              <a:rPr lang="en-US" altLang="zh-CN" sz="2400" spc="0">
                <a:solidFill>
                  <a:schemeClr val="tx1"/>
                </a:solidFill>
                <a:latin typeface="Arial" panose="020B0604020202020204" pitchFamily="34" charset="0"/>
                <a:ea typeface="微软雅黑" panose="020B0503020204020204" charset="-122"/>
              </a:rPr>
              <a:t>...</a:t>
            </a:r>
            <a:r>
              <a:rPr lang="zh-CN" altLang="en-US" sz="2400" spc="0">
                <a:solidFill>
                  <a:schemeClr val="tx1"/>
                </a:solidFill>
                <a:latin typeface="Arial" panose="020B0604020202020204" pitchFamily="34" charset="0"/>
                <a:ea typeface="微软雅黑" panose="020B0503020204020204" charset="-122"/>
              </a:rPr>
              <a:t>的态度</a:t>
            </a:r>
            <a:endParaRPr lang="en-US" altLang="zh-CN" sz="2400" spc="0">
              <a:solidFill>
                <a:schemeClr val="tx1"/>
              </a:solidFill>
              <a:latin typeface="Arial" panose="020B0604020202020204" pitchFamily="34" charset="0"/>
              <a:ea typeface="微软雅黑" panose="020B0503020204020204" charset="-122"/>
            </a:endParaRPr>
          </a:p>
          <a:p>
            <a:pPr marL="0" algn="l">
              <a:lnSpc>
                <a:spcPct val="150000"/>
              </a:lnSpc>
              <a:buClrTx/>
              <a:buSzTx/>
              <a:buFontTx/>
              <a:buNone/>
            </a:pPr>
            <a:r>
              <a:rPr lang="en-US" altLang="zh-CN" sz="2400" spc="0">
                <a:solidFill>
                  <a:schemeClr val="tx1"/>
                </a:solidFill>
                <a:latin typeface="Arial" panose="020B0604020202020204" pitchFamily="34" charset="0"/>
                <a:ea typeface="微软雅黑" panose="020B0503020204020204" charset="-122"/>
              </a:rPr>
              <a:t>18. In recent months, LuoYang, a sales manager at the overseas business unit of Higer Bus Company Limited, a bus and truck maker, based in Suzhou, Jiangsu Province, has kept a close eye on the 1815 buses that the company sold to Qatar last year.</a:t>
            </a:r>
            <a:endParaRPr lang="en-US" altLang="zh-CN" sz="2400" spc="0">
              <a:solidFill>
                <a:schemeClr val="tx1"/>
              </a:solidFill>
              <a:latin typeface="Arial" panose="020B0604020202020204" pitchFamily="34" charset="0"/>
              <a:ea typeface="微软雅黑" panose="020B0503020204020204" charset="-122"/>
            </a:endParaRPr>
          </a:p>
          <a:p>
            <a:pPr marL="0" indent="0">
              <a:buNone/>
            </a:pPr>
            <a:endParaRPr lang="en-US" altLang="zh-CN" sz="2400" spc="0">
              <a:solidFill>
                <a:schemeClr val="tx1"/>
              </a:solidFill>
              <a:latin typeface="Arial" panose="020B0604020202020204" pitchFamily="34" charset="0"/>
              <a:ea typeface="微软雅黑" panose="020B050302020402020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4620" y="112395"/>
            <a:ext cx="12278995" cy="6185535"/>
          </a:xfrm>
          <a:prstGeom prst="rect">
            <a:avLst/>
          </a:prstGeom>
          <a:noFill/>
        </p:spPr>
        <p:txBody>
          <a:bodyPr wrap="square">
            <a:spAutoFit/>
          </a:bodyPr>
          <a:lstStyle/>
          <a:p>
            <a:pPr marL="0" marR="0" algn="l">
              <a:lnSpc>
                <a:spcPct val="100000"/>
              </a:lnSpc>
              <a:spcBef>
                <a:spcPts val="0"/>
              </a:spcBef>
              <a:buClrTx/>
              <a:buSzTx/>
              <a:buFontTx/>
            </a:pPr>
            <a:r>
              <a:rPr lang="en-US" altLang="zh-CN" sz="3200">
                <a:latin typeface="Arial" panose="020B0604020202020204" pitchFamily="34" charset="0"/>
                <a:ea typeface="微软雅黑" panose="020B0503020204020204" charset="-122"/>
              </a:rPr>
              <a:t>Step V：知识点检测</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1. a handful of _________  2. found - _____ - ________</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3. 致力于做某事_______/______ 4.be native to __________</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5. give away ________ </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6. 表示由于的介词短语___________________________</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7. combine - _____ adj. _____ n. 8. be capable of _______</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9. sustained _______ sustainable _________</a:t>
            </a:r>
            <a:endParaRPr lang="en-US" altLang="zh-CN" sz="3200">
              <a:latin typeface="Arial" panose="020B0604020202020204" pitchFamily="34" charset="0"/>
              <a:ea typeface="微软雅黑" panose="020B0503020204020204" charset="-122"/>
            </a:endParaRPr>
          </a:p>
          <a:p>
            <a:pPr marR="0" lvl="0" algn="l">
              <a:lnSpc>
                <a:spcPct val="100000"/>
              </a:lnSpc>
              <a:spcBef>
                <a:spcPts val="0"/>
              </a:spcBef>
              <a:buClrTx/>
              <a:buSzTx/>
              <a:buFontTx/>
            </a:pPr>
            <a:r>
              <a:rPr lang="en-US" altLang="zh-CN" sz="3200">
                <a:latin typeface="Arial" panose="020B0604020202020204" pitchFamily="34" charset="0"/>
                <a:ea typeface="微软雅黑" panose="020B0503020204020204" charset="-122"/>
              </a:rPr>
              <a:t>翻译句子：</a:t>
            </a:r>
            <a:endParaRPr lang="en-US" altLang="zh-CN" sz="3200">
              <a:latin typeface="Arial" panose="020B0604020202020204" pitchFamily="34" charset="0"/>
              <a:ea typeface="微软雅黑" panose="020B0503020204020204" charset="-122"/>
            </a:endParaRPr>
          </a:p>
          <a:p>
            <a:pPr marR="0" algn="l">
              <a:lnSpc>
                <a:spcPct val="100000"/>
              </a:lnSpc>
              <a:spcBef>
                <a:spcPts val="0"/>
              </a:spcBef>
              <a:buClrTx/>
              <a:buSzTx/>
              <a:buFontTx/>
            </a:pPr>
            <a:r>
              <a:rPr lang="en-US" altLang="zh-CN" sz="2800">
                <a:latin typeface="Arial" panose="020B0604020202020204" pitchFamily="34" charset="0"/>
                <a:ea typeface="微软雅黑" panose="020B0503020204020204" charset="-122"/>
              </a:rPr>
              <a:t>Everyone at some time feels that their life is going nowhere and fast.</a:t>
            </a:r>
            <a:endParaRPr lang="en-US" altLang="zh-CN" sz="2800">
              <a:latin typeface="Arial" panose="020B0604020202020204" pitchFamily="34" charset="0"/>
              <a:ea typeface="微软雅黑" panose="020B0503020204020204" charset="-122"/>
            </a:endParaRPr>
          </a:p>
          <a:p>
            <a:pPr marR="0" algn="l">
              <a:lnSpc>
                <a:spcPct val="100000"/>
              </a:lnSpc>
              <a:spcBef>
                <a:spcPts val="0"/>
              </a:spcBef>
              <a:buClrTx/>
              <a:buSzTx/>
              <a:buFontTx/>
            </a:pPr>
            <a:r>
              <a:rPr lang="en-US" altLang="zh-CN" sz="2800">
                <a:latin typeface="Arial" panose="020B0604020202020204" pitchFamily="34" charset="0"/>
                <a:ea typeface="微软雅黑" panose="020B0503020204020204" charset="-122"/>
              </a:rPr>
              <a:t>Yet in the struggle to save the environment, unlikely partners must work together.</a:t>
            </a:r>
            <a:endParaRPr lang="en-US" altLang="zh-CN" sz="2800">
              <a:latin typeface="Arial" panose="020B0604020202020204" pitchFamily="34" charset="0"/>
              <a:ea typeface="微软雅黑" panose="020B0503020204020204" charset="-122"/>
            </a:endParaRPr>
          </a:p>
          <a:p>
            <a:pPr marR="0" algn="l">
              <a:lnSpc>
                <a:spcPct val="100000"/>
              </a:lnSpc>
              <a:spcBef>
                <a:spcPts val="0"/>
              </a:spcBef>
              <a:buClrTx/>
              <a:buSzTx/>
              <a:buFontTx/>
            </a:pPr>
            <a:r>
              <a:rPr lang="en-US" altLang="zh-CN" sz="2800">
                <a:latin typeface="Arial" panose="020B0604020202020204" pitchFamily="34" charset="0"/>
                <a:ea typeface="微软雅黑" panose="020B0503020204020204" charset="-122"/>
              </a:rPr>
              <a:t>Everyone has things to be grateful for and making a list helps to concentrate your mind on these positives.</a:t>
            </a:r>
            <a:endParaRPr lang="en-US" altLang="zh-CN" sz="2800">
              <a:latin typeface="Arial" panose="020B0604020202020204" pitchFamily="34" charset="0"/>
              <a:ea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custDataLst>
              <p:tags r:id="rId1"/>
            </p:custDataLst>
          </p:nvPr>
        </p:nvSpPr>
        <p:spPr>
          <a:xfrm>
            <a:off x="0" y="167640"/>
            <a:ext cx="12334875" cy="7477760"/>
          </a:xfrm>
          <a:prstGeom prst="rect">
            <a:avLst/>
          </a:prstGeom>
        </p:spPr>
        <p:txBody>
          <a:bodyPr wrap="square">
            <a:spAutoFit/>
            <a:extLst>
              <a:ext uri="{4A0BC546-FE56-4ADE-93B0-CB8AF2F6F144}">
                <wpsdc:textFrameExt xmlns:wpsdc="http://www.wps.cn/officeDocument/2022/drawingmlCustomData" type="text"/>
              </a:ext>
            </a:extLst>
          </a:bodyPr>
          <a:p>
            <a:pPr algn="l"/>
            <a:r>
              <a:rPr lang="en-US" altLang="zh-CN" sz="3200">
                <a:latin typeface="Arial" panose="020B0604020202020204" pitchFamily="34" charset="0"/>
                <a:ea typeface="微软雅黑" panose="020B0503020204020204" charset="-122"/>
                <a:sym typeface="+mn-ea"/>
              </a:rPr>
              <a:t>1.assist -  n. ________ n. _______</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2.strike - pt._____ - ppt._____ </a:t>
            </a:r>
            <a:r>
              <a:rPr lang="zh-CN" altLang="en-US" sz="3200">
                <a:latin typeface="Arial" panose="020B0604020202020204" pitchFamily="34" charset="0"/>
                <a:ea typeface="微软雅黑" panose="020B0503020204020204" charset="-122"/>
                <a:sym typeface="+mn-ea"/>
              </a:rPr>
              <a:t>某人突然想起</a:t>
            </a:r>
            <a:r>
              <a:rPr lang="en-US" altLang="zh-CN" sz="3200">
                <a:latin typeface="Arial" panose="020B0604020202020204" pitchFamily="34" charset="0"/>
                <a:ea typeface="微软雅黑" panose="020B0503020204020204" charset="-122"/>
                <a:sym typeface="+mn-ea"/>
              </a:rPr>
              <a:t>__________</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3.spot- pt.________- ppt.______</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4.qualify - n. _____adj. ________ </a:t>
            </a:r>
            <a:r>
              <a:rPr lang="zh-CN" altLang="en-US" sz="3200">
                <a:latin typeface="Arial" panose="020B0604020202020204" pitchFamily="34" charset="0"/>
                <a:ea typeface="微软雅黑" panose="020B0503020204020204" charset="-122"/>
                <a:sym typeface="+mn-ea"/>
              </a:rPr>
              <a:t>有资格做某事</a:t>
            </a:r>
            <a:r>
              <a:rPr lang="en-US" altLang="zh-CN" sz="3200">
                <a:latin typeface="Arial" panose="020B0604020202020204" pitchFamily="34" charset="0"/>
                <a:ea typeface="微软雅黑" panose="020B0503020204020204" charset="-122"/>
                <a:sym typeface="+mn-ea"/>
              </a:rPr>
              <a:t>__________</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5.I have been to the Great Wall, and so ____ she.</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6.I will go there tomorrow. So_____ she.</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7.They didn’t go camping last week and _______ did we.</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8.He’s _______ (qualify) to teach English at high school level.</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9.My father made a promise _______  he would buy me a bike if I passed the exam.</a:t>
            </a:r>
            <a:endParaRPr lang="en-US" altLang="zh-CN" sz="3200">
              <a:latin typeface="Arial" panose="020B0604020202020204" pitchFamily="34" charset="0"/>
              <a:ea typeface="微软雅黑" panose="020B0503020204020204" charset="-122"/>
              <a:sym typeface="+mn-ea"/>
            </a:endParaRPr>
          </a:p>
          <a:p>
            <a:pPr algn="l"/>
            <a:r>
              <a:rPr lang="en-US" altLang="zh-CN" sz="3200">
                <a:latin typeface="Arial" panose="020B0604020202020204" pitchFamily="34" charset="0"/>
                <a:ea typeface="微软雅黑" panose="020B0503020204020204" charset="-122"/>
                <a:sym typeface="+mn-ea"/>
              </a:rPr>
              <a:t>10.He did everything ______ he could to help me.</a:t>
            </a:r>
            <a:endParaRPr lang="en-US" altLang="zh-CN" sz="3200">
              <a:latin typeface="Arial" panose="020B0604020202020204" pitchFamily="34" charset="0"/>
              <a:ea typeface="微软雅黑" panose="020B0503020204020204" charset="-122"/>
              <a:sym typeface="+mn-ea"/>
            </a:endParaRPr>
          </a:p>
          <a:p>
            <a:pPr algn="l">
              <a:buClrTx/>
              <a:buSzTx/>
              <a:buFontTx/>
            </a:pPr>
            <a:r>
              <a:rPr lang="en-US" altLang="zh-CN" sz="3200">
                <a:latin typeface="Arial" panose="020B0604020202020204" pitchFamily="34" charset="0"/>
                <a:ea typeface="微软雅黑" panose="020B0503020204020204" charset="-122"/>
                <a:sym typeface="+mn-ea"/>
              </a:rPr>
              <a:t>11. Your support is important to our work; __________ you can do helps.</a:t>
            </a:r>
            <a:endParaRPr lang="en-US" altLang="zh-CN" sz="3200">
              <a:latin typeface="Arial" panose="020B0604020202020204" pitchFamily="34" charset="0"/>
              <a:ea typeface="微软雅黑" panose="020B0503020204020204" charset="-122"/>
            </a:endParaRPr>
          </a:p>
          <a:p>
            <a:pPr algn="l">
              <a:buClrTx/>
              <a:buSzTx/>
              <a:buFontTx/>
            </a:pPr>
            <a:endParaRPr lang="en-US" altLang="zh-CN" sz="3200">
              <a:latin typeface="Arial" panose="020B0604020202020204" pitchFamily="34" charset="0"/>
              <a:ea typeface="微软雅黑" panose="020B0503020204020204" charset="-122"/>
              <a:sym typeface="+mn-ea"/>
            </a:endParaRPr>
          </a:p>
          <a:p>
            <a:pPr algn="l"/>
            <a:endParaRPr lang="en-US" altLang="zh-CN" sz="3200">
              <a:latin typeface="Arial" panose="020B0604020202020204" pitchFamily="34" charset="0"/>
              <a:ea typeface="微软雅黑" panose="020B0503020204020204" charset="-122"/>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5410" y="113030"/>
            <a:ext cx="5989955" cy="6000750"/>
          </a:xfrm>
          <a:prstGeom prst="rect">
            <a:avLst/>
          </a:prstGeom>
        </p:spPr>
        <p:txBody>
          <a:bodyPr wrap="square">
            <a:spAutoFit/>
            <a:extLst>
              <a:ext uri="{4A0BC546-FE56-4ADE-93B0-CB8AF2F6F144}">
                <wpsdc:textFrameExt xmlns:wpsdc="http://www.wps.cn/officeDocument/2022/drawingmlCustomData" type="text"/>
              </a:ext>
            </a:extLst>
          </a:bodyPr>
          <a:p>
            <a:pPr algn="l">
              <a:buClrTx/>
              <a:buSzTx/>
              <a:buFontTx/>
            </a:pPr>
            <a:r>
              <a:rPr lang="en-US" altLang="zh-CN" sz="3200">
                <a:latin typeface="Arial" panose="020B0604020202020204" pitchFamily="34" charset="0"/>
                <a:ea typeface="微软雅黑" panose="020B0503020204020204" charset="-122"/>
              </a:rPr>
              <a:t>1. 少数</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2. founded-founded</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3. be devoted to doing/ lose oneself in doing </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4. ...的原产地</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5. 分发，赠送，泄密</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6. thanks to;owing to; due to; because of; on account of; as a consequence/result of</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7. combined combination</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8. 有...的能力</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9. 持续的 可持续的</a:t>
            </a:r>
            <a:endParaRPr lang="en-US" altLang="zh-CN" sz="3200">
              <a:latin typeface="Arial" panose="020B0604020202020204" pitchFamily="34" charset="0"/>
              <a:ea typeface="微软雅黑" panose="020B0503020204020204" charset="-122"/>
            </a:endParaRPr>
          </a:p>
        </p:txBody>
      </p:sp>
      <p:sp>
        <p:nvSpPr>
          <p:cNvPr id="3" name="文本框 2"/>
          <p:cNvSpPr txBox="1"/>
          <p:nvPr/>
        </p:nvSpPr>
        <p:spPr>
          <a:xfrm>
            <a:off x="6436995" y="113030"/>
            <a:ext cx="5475605" cy="6492875"/>
          </a:xfrm>
          <a:prstGeom prst="rect">
            <a:avLst/>
          </a:prstGeom>
        </p:spPr>
        <p:txBody>
          <a:bodyPr wrap="square">
            <a:spAutoFit/>
            <a:extLst>
              <a:ext uri="{4A0BC546-FE56-4ADE-93B0-CB8AF2F6F144}">
                <wpsdc:textFrameExt xmlns:wpsdc="http://www.wps.cn/officeDocument/2022/drawingmlCustomData" type="text"/>
              </a:ext>
            </a:extLst>
          </a:bodyPr>
          <a:p>
            <a:pPr algn="l">
              <a:buClrTx/>
              <a:buSzTx/>
              <a:buFontTx/>
            </a:pPr>
            <a:r>
              <a:rPr lang="en-US" altLang="zh-CN" sz="3200">
                <a:latin typeface="Arial" panose="020B0604020202020204" pitchFamily="34" charset="0"/>
                <a:ea typeface="微软雅黑" panose="020B0503020204020204" charset="-122"/>
              </a:rPr>
              <a:t>1. assistance assistant</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2. struck struck it strikes sb that...</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3. spotted spotted</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4. qualification qualified </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be qualified to do</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5. has</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6. will</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7. neither</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8. qualified</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9. that</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10. that</a:t>
            </a:r>
            <a:endParaRPr lang="en-US" altLang="zh-CN" sz="3200">
              <a:latin typeface="Arial" panose="020B0604020202020204" pitchFamily="34" charset="0"/>
              <a:ea typeface="微软雅黑" panose="020B0503020204020204" charset="-122"/>
            </a:endParaRPr>
          </a:p>
          <a:p>
            <a:pPr algn="l">
              <a:buClrTx/>
              <a:buSzTx/>
              <a:buFontTx/>
            </a:pPr>
            <a:r>
              <a:rPr lang="en-US" altLang="zh-CN" sz="3200">
                <a:latin typeface="Arial" panose="020B0604020202020204" pitchFamily="34" charset="0"/>
                <a:ea typeface="微软雅黑" panose="020B0503020204020204" charset="-122"/>
              </a:rPr>
              <a:t>11.that</a:t>
            </a:r>
            <a:endParaRPr lang="en-US" altLang="zh-CN" sz="3200">
              <a:latin typeface="Arial" panose="020B0604020202020204" pitchFamily="34" charset="0"/>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6000750"/>
          </a:xfrm>
          <a:prstGeom prst="rect">
            <a:avLst/>
          </a:prstGeom>
          <a:noFill/>
        </p:spPr>
        <p:txBody>
          <a:bodyPr wrap="square" rtlCol="0">
            <a:spAutoFit/>
          </a:bodyPr>
          <a:lstStyle/>
          <a:p>
            <a:r>
              <a:rPr lang="en-US" altLang="zh-CN" sz="3200" dirty="0"/>
              <a:t>A </a:t>
            </a:r>
            <a:r>
              <a:rPr lang="zh-CN" altLang="en-US" sz="3200" dirty="0"/>
              <a:t>篇</a:t>
            </a:r>
            <a:endParaRPr lang="en-US" altLang="zh-CN" sz="3200" dirty="0"/>
          </a:p>
          <a:p>
            <a:r>
              <a:rPr lang="en-US" sz="3200" dirty="0"/>
              <a:t>21. </a:t>
            </a:r>
            <a:r>
              <a:rPr lang="zh-CN" altLang="en-US" sz="3200" dirty="0"/>
              <a:t>第二自然段“</a:t>
            </a:r>
            <a:r>
              <a:rPr lang="en-US" altLang="zh-CN" sz="3200" dirty="0"/>
              <a:t>Free guided tours are provided from 11:30 A.M. to 1:30 P.M.</a:t>
            </a:r>
            <a:r>
              <a:rPr lang="zh-CN" altLang="en-US" sz="3200" dirty="0"/>
              <a:t> </a:t>
            </a:r>
            <a:r>
              <a:rPr lang="en-US" altLang="zh-CN" sz="3200" dirty="0"/>
              <a:t>on</a:t>
            </a:r>
            <a:r>
              <a:rPr lang="zh-CN" altLang="en-US" sz="3200" dirty="0"/>
              <a:t> </a:t>
            </a:r>
            <a:r>
              <a:rPr lang="en-US" altLang="zh-CN" sz="3200" dirty="0">
                <a:solidFill>
                  <a:srgbClr val="FF0000"/>
                </a:solidFill>
              </a:rPr>
              <a:t>weekdays</a:t>
            </a:r>
            <a:r>
              <a:rPr lang="zh-CN" altLang="en-US" sz="3200" dirty="0"/>
              <a:t> </a:t>
            </a:r>
            <a:r>
              <a:rPr lang="en-US" altLang="zh-CN" sz="3200" dirty="0"/>
              <a:t>and</a:t>
            </a:r>
            <a:r>
              <a:rPr lang="zh-CN" altLang="en-US" sz="3200" dirty="0"/>
              <a:t> </a:t>
            </a:r>
            <a:r>
              <a:rPr lang="en-US" altLang="zh-CN" sz="3200" dirty="0"/>
              <a:t>1</a:t>
            </a:r>
            <a:r>
              <a:rPr lang="zh-CN" altLang="en-US" sz="3200" dirty="0"/>
              <a:t> </a:t>
            </a:r>
            <a:r>
              <a:rPr lang="en-US" altLang="zh-CN" sz="3200" dirty="0"/>
              <a:t>P.M.</a:t>
            </a:r>
            <a:r>
              <a:rPr lang="zh-CN" altLang="en-US" sz="3200" dirty="0"/>
              <a:t> </a:t>
            </a:r>
            <a:r>
              <a:rPr lang="en-US" altLang="zh-CN" sz="3200" dirty="0"/>
              <a:t>to</a:t>
            </a:r>
            <a:r>
              <a:rPr lang="zh-CN" altLang="en-US" sz="3200" dirty="0"/>
              <a:t> </a:t>
            </a:r>
            <a:r>
              <a:rPr lang="en-US" altLang="zh-CN" sz="3200" dirty="0"/>
              <a:t>3</a:t>
            </a:r>
            <a:r>
              <a:rPr lang="zh-CN" altLang="en-US" sz="3200" dirty="0"/>
              <a:t> </a:t>
            </a:r>
            <a:r>
              <a:rPr lang="en-US" altLang="zh-CN" sz="3200" dirty="0"/>
              <a:t>P.M.</a:t>
            </a:r>
            <a:r>
              <a:rPr lang="zh-CN" altLang="en-US" sz="3200" dirty="0"/>
              <a:t> </a:t>
            </a:r>
            <a:r>
              <a:rPr lang="en-US" altLang="zh-CN" sz="3200" dirty="0"/>
              <a:t>on</a:t>
            </a:r>
            <a:r>
              <a:rPr lang="zh-CN" altLang="en-US" sz="3200" dirty="0"/>
              <a:t> </a:t>
            </a:r>
            <a:r>
              <a:rPr lang="en-US" altLang="zh-CN" sz="3200" dirty="0">
                <a:solidFill>
                  <a:srgbClr val="FF0000"/>
                </a:solidFill>
              </a:rPr>
              <a:t>weekends</a:t>
            </a:r>
            <a:r>
              <a:rPr lang="en-US" altLang="zh-CN" sz="3200" dirty="0"/>
              <a:t>.</a:t>
            </a:r>
            <a:r>
              <a:rPr lang="zh-CN" altLang="en-US" sz="3200" dirty="0"/>
              <a:t>” </a:t>
            </a:r>
            <a:endParaRPr lang="en-US" altLang="zh-CN" sz="3200" dirty="0"/>
          </a:p>
          <a:p>
            <a:r>
              <a:rPr lang="en-US" sz="3200" dirty="0"/>
              <a:t>22. </a:t>
            </a:r>
            <a:r>
              <a:rPr lang="zh-CN" altLang="en-US" sz="3200" dirty="0"/>
              <a:t>第四自然段“</a:t>
            </a:r>
            <a:r>
              <a:rPr lang="en-US" altLang="zh-CN" sz="3200" dirty="0"/>
              <a:t>There are a handful of places to eat inside should the kids get hungry.</a:t>
            </a:r>
            <a:r>
              <a:rPr lang="zh-CN" altLang="en-US" sz="3200" dirty="0"/>
              <a:t>”</a:t>
            </a:r>
            <a:endParaRPr lang="en-US" altLang="zh-CN" sz="3200" dirty="0"/>
          </a:p>
          <a:p>
            <a:r>
              <a:rPr lang="en-US" sz="3200" dirty="0"/>
              <a:t>23. </a:t>
            </a:r>
            <a:r>
              <a:rPr lang="zh-CN" altLang="en-US" sz="3200" dirty="0"/>
              <a:t>最后一段“</a:t>
            </a:r>
            <a:r>
              <a:rPr lang="en-US" altLang="zh-CN" sz="3200" dirty="0"/>
              <a:t>The New-York Historical was founded in 1804 as New York’s first museum.</a:t>
            </a:r>
            <a:r>
              <a:rPr lang="zh-CN" altLang="en-US" sz="3200" dirty="0"/>
              <a:t>”</a:t>
            </a:r>
            <a:endParaRPr lang="zh-CN" altLang="en-US" sz="3200" dirty="0"/>
          </a:p>
          <a:p>
            <a:endParaRPr lang="en-US" altLang="zh-CN" sz="3200" dirty="0"/>
          </a:p>
          <a:p>
            <a:r>
              <a:rPr lang="en-US" sz="3200" dirty="0"/>
              <a:t>1. a handful of </a:t>
            </a:r>
            <a:r>
              <a:rPr lang="zh-CN" altLang="en-US" sz="3200" dirty="0"/>
              <a:t>少数几个，少量的 </a:t>
            </a:r>
            <a:endParaRPr lang="zh-CN" altLang="en-US" sz="3200" dirty="0"/>
          </a:p>
          <a:p>
            <a:r>
              <a:rPr lang="en-US" altLang="zh-CN" sz="3200" dirty="0"/>
              <a:t>2. </a:t>
            </a:r>
            <a:r>
              <a:rPr lang="en-US" sz="3200" dirty="0"/>
              <a:t>found – founded – founded </a:t>
            </a:r>
            <a:r>
              <a:rPr lang="zh-CN" altLang="en-US" sz="3200" dirty="0"/>
              <a:t>建立，创立  </a:t>
            </a:r>
            <a:r>
              <a:rPr lang="en-US" altLang="zh-CN" sz="3200" dirty="0"/>
              <a:t>find-found-found</a:t>
            </a:r>
            <a:endParaRPr lang="en-US" altLang="zh-CN" sz="3200" dirty="0"/>
          </a:p>
          <a:p>
            <a:r>
              <a:rPr lang="en-US" altLang="zh-CN" sz="3200" dirty="0"/>
              <a:t>3. be devoted to doing / lose oneself in doing </a:t>
            </a:r>
            <a:r>
              <a:rPr lang="zh-CN" altLang="en-US" sz="3200" dirty="0"/>
              <a:t>专心致志于</a:t>
            </a:r>
            <a:r>
              <a:rPr lang="en-US" altLang="zh-CN" sz="3200" dirty="0"/>
              <a:t>...</a:t>
            </a:r>
            <a:endParaRPr lang="zh-CN" altLang="en-US" sz="3200" dirty="0"/>
          </a:p>
          <a:p>
            <a:endParaRPr lang="en-US" sz="3200" dirty="0"/>
          </a:p>
        </p:txBody>
      </p:sp>
      <p:sp>
        <p:nvSpPr>
          <p:cNvPr id="6" name="文本框 5"/>
          <p:cNvSpPr txBox="1"/>
          <p:nvPr/>
        </p:nvSpPr>
        <p:spPr>
          <a:xfrm>
            <a:off x="3137646" y="2294075"/>
            <a:ext cx="6696635" cy="461665"/>
          </a:xfrm>
          <a:prstGeom prst="rect">
            <a:avLst/>
          </a:prstGeom>
          <a:noFill/>
        </p:spPr>
        <p:txBody>
          <a:bodyPr wrap="square">
            <a:spAutoFit/>
          </a:bodyPr>
          <a:lstStyle/>
          <a:p>
            <a:r>
              <a:rPr lang="zh-CN" altLang="en-US" sz="2400" dirty="0">
                <a:solidFill>
                  <a:srgbClr val="FF0000"/>
                </a:solidFill>
                <a:latin typeface="隶书" panose="02010509060101010101" pitchFamily="49" charset="-122"/>
                <a:ea typeface="隶书" panose="02010509060101010101" pitchFamily="49" charset="-122"/>
              </a:rPr>
              <a:t>如</a:t>
            </a:r>
            <a:r>
              <a:rPr lang="en-US" sz="2400" dirty="0" err="1">
                <a:solidFill>
                  <a:srgbClr val="FF0000"/>
                </a:solidFill>
                <a:latin typeface="隶书" panose="02010509060101010101" pitchFamily="49" charset="-122"/>
                <a:ea typeface="隶书" panose="02010509060101010101" pitchFamily="49" charset="-122"/>
              </a:rPr>
              <a:t>果孩子们饿了，里面有几个地方可以吃</a:t>
            </a:r>
            <a:r>
              <a:rPr lang="zh-CN" altLang="en-US" sz="2400" dirty="0">
                <a:solidFill>
                  <a:srgbClr val="FF0000"/>
                </a:solidFill>
                <a:latin typeface="隶书" panose="02010509060101010101" pitchFamily="49" charset="-122"/>
                <a:ea typeface="隶书" panose="02010509060101010101" pitchFamily="49" charset="-122"/>
              </a:rPr>
              <a:t>东西</a:t>
            </a:r>
            <a:r>
              <a:rPr lang="en-US" sz="2400" dirty="0">
                <a:solidFill>
                  <a:srgbClr val="FF0000"/>
                </a:solidFill>
                <a:latin typeface="隶书" panose="02010509060101010101" pitchFamily="49" charset="-122"/>
                <a:ea typeface="隶书" panose="02010509060101010101" pitchFamily="49" charset="-122"/>
              </a:rPr>
              <a:t>。</a:t>
            </a:r>
            <a:endParaRPr lang="en-US" sz="2400" dirty="0">
              <a:solidFill>
                <a:srgbClr val="FF0000"/>
              </a:solidFill>
              <a:latin typeface="隶书" panose="02010509060101010101" pitchFamily="49" charset="-122"/>
              <a:ea typeface="隶书" panose="020105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61" y="112"/>
            <a:ext cx="11743764" cy="6194132"/>
          </a:xfrm>
          <a:prstGeom prst="rect">
            <a:avLst/>
          </a:prstGeom>
          <a:noFill/>
        </p:spPr>
        <p:txBody>
          <a:bodyPr wrap="square" rtlCol="0">
            <a:spAutoFit/>
          </a:bodyPr>
          <a:lstStyle/>
          <a:p>
            <a:r>
              <a:rPr lang="en-US" altLang="zh-CN" sz="2800" dirty="0"/>
              <a:t>B</a:t>
            </a:r>
            <a:r>
              <a:rPr lang="zh-CN" altLang="en-US" sz="2800" dirty="0"/>
              <a:t>篇</a:t>
            </a:r>
            <a:endParaRPr lang="en-US" altLang="zh-CN" sz="2800" dirty="0"/>
          </a:p>
          <a:p>
            <a:pPr>
              <a:lnSpc>
                <a:spcPts val="3700"/>
              </a:lnSpc>
            </a:pPr>
            <a:r>
              <a:rPr lang="en-US" sz="2800" dirty="0"/>
              <a:t>24. </a:t>
            </a:r>
            <a:r>
              <a:rPr lang="zh-CN" altLang="en-US" sz="2800" dirty="0"/>
              <a:t>第一自然段“</a:t>
            </a:r>
            <a:r>
              <a:rPr lang="en-US" altLang="zh-CN" sz="2800" dirty="0"/>
              <a:t>What are the most sustainable </a:t>
            </a:r>
            <a:r>
              <a:rPr lang="en-US" altLang="zh-CN" sz="2800" dirty="0">
                <a:solidFill>
                  <a:srgbClr val="FF0000"/>
                </a:solidFill>
              </a:rPr>
              <a:t>crops</a:t>
            </a:r>
            <a:r>
              <a:rPr lang="en-US" altLang="zh-CN" sz="2800" dirty="0"/>
              <a:t> to grow for </a:t>
            </a:r>
            <a:r>
              <a:rPr lang="en-US" altLang="zh-CN" sz="2800" dirty="0">
                <a:solidFill>
                  <a:srgbClr val="FF0000"/>
                </a:solidFill>
              </a:rPr>
              <a:t>food security</a:t>
            </a:r>
            <a:r>
              <a:rPr lang="en-US" altLang="zh-CN" sz="2800" dirty="0"/>
              <a:t>?</a:t>
            </a:r>
            <a:r>
              <a:rPr lang="zh-CN" altLang="en-US" sz="2800" dirty="0"/>
              <a:t>” 最后一段“</a:t>
            </a:r>
            <a:r>
              <a:rPr lang="en-US" altLang="zh-CN" sz="2800" dirty="0"/>
              <a:t>So even though </a:t>
            </a:r>
            <a:r>
              <a:rPr lang="en-US" altLang="zh-CN" sz="2800" dirty="0">
                <a:solidFill>
                  <a:srgbClr val="FF0000"/>
                </a:solidFill>
              </a:rPr>
              <a:t>apples</a:t>
            </a:r>
            <a:r>
              <a:rPr lang="en-US" altLang="zh-CN" sz="2800" dirty="0"/>
              <a:t> have taken on symbolic significance in America, they can contribute to </a:t>
            </a:r>
            <a:r>
              <a:rPr lang="en-US" altLang="zh-CN" sz="2800" dirty="0">
                <a:solidFill>
                  <a:srgbClr val="FF0000"/>
                </a:solidFill>
              </a:rPr>
              <a:t>food security</a:t>
            </a:r>
            <a:r>
              <a:rPr lang="en-US" altLang="zh-CN" sz="2800" dirty="0"/>
              <a:t> in all kinds of places.</a:t>
            </a:r>
            <a:r>
              <a:rPr lang="zh-CN" altLang="en-US" sz="2800" dirty="0"/>
              <a:t>”</a:t>
            </a:r>
            <a:endParaRPr lang="en-US" altLang="zh-CN" sz="2800" dirty="0"/>
          </a:p>
          <a:p>
            <a:pPr>
              <a:lnSpc>
                <a:spcPts val="3700"/>
              </a:lnSpc>
            </a:pPr>
            <a:r>
              <a:rPr lang="en-US" sz="2800" dirty="0"/>
              <a:t>25. </a:t>
            </a:r>
            <a:r>
              <a:rPr lang="zh-CN" altLang="en-US" sz="2800" dirty="0"/>
              <a:t>第三自然段“</a:t>
            </a:r>
            <a:r>
              <a:rPr lang="en-US" altLang="zh-CN" sz="2800" dirty="0"/>
              <a:t>Wormy apples are just fine for apple juice and jam. Cut off the good part and throw it in the pot. Throw the bad part to the chickens.</a:t>
            </a:r>
            <a:r>
              <a:rPr lang="zh-CN" altLang="en-US" sz="2800" dirty="0"/>
              <a:t>”</a:t>
            </a:r>
            <a:endParaRPr lang="en-US" altLang="zh-CN" sz="2800" dirty="0"/>
          </a:p>
          <a:p>
            <a:pPr>
              <a:lnSpc>
                <a:spcPts val="3700"/>
              </a:lnSpc>
            </a:pPr>
            <a:r>
              <a:rPr lang="en-US" sz="2800" dirty="0"/>
              <a:t>26. </a:t>
            </a:r>
            <a:r>
              <a:rPr lang="zh-CN" altLang="en-US" sz="2800" dirty="0"/>
              <a:t>最后一段“</a:t>
            </a:r>
            <a:r>
              <a:rPr lang="en-US" altLang="zh-CN" sz="2800" dirty="0"/>
              <a:t>But a good friend, after visiting several farms in his motherland Nigeria, showed me photos of Nigerian apples. The skin texture and color resembled American apples but they were shaped more like oxheart tomatoes.</a:t>
            </a:r>
            <a:r>
              <a:rPr lang="zh-CN" altLang="en-US" sz="2800" dirty="0"/>
              <a:t>”</a:t>
            </a:r>
            <a:endParaRPr lang="en-US" altLang="zh-CN" sz="2800" dirty="0"/>
          </a:p>
          <a:p>
            <a:pPr>
              <a:lnSpc>
                <a:spcPts val="3700"/>
              </a:lnSpc>
            </a:pPr>
            <a:r>
              <a:rPr lang="en-US" sz="2800" dirty="0"/>
              <a:t>27. </a:t>
            </a:r>
            <a:r>
              <a:rPr lang="zh-CN" altLang="en-US" sz="2800" dirty="0"/>
              <a:t>第四自然段“</a:t>
            </a:r>
            <a:r>
              <a:rPr lang="en-US" altLang="zh-CN" sz="2800" dirty="0"/>
              <a:t>Apples are now so symbolic of American life that other countries try out the market.</a:t>
            </a:r>
            <a:r>
              <a:rPr lang="zh-CN" altLang="en-US" sz="2800" dirty="0"/>
              <a:t>” 最后一段“</a:t>
            </a:r>
            <a:r>
              <a:rPr lang="en-US" altLang="zh-CN" sz="2800" dirty="0"/>
              <a:t>So even though apples have taken on symbolic significance in America, they can contribute to food security in all kinds of places.</a:t>
            </a:r>
            <a:r>
              <a:rPr lang="zh-CN" altLang="en-US" sz="2800" dirty="0"/>
              <a:t>”</a:t>
            </a:r>
            <a:endParaRPr lang="en-US" sz="2800" dirty="0"/>
          </a:p>
        </p:txBody>
      </p:sp>
      <p:sp>
        <p:nvSpPr>
          <p:cNvPr id="3" name="文本框 2"/>
          <p:cNvSpPr txBox="1"/>
          <p:nvPr/>
        </p:nvSpPr>
        <p:spPr>
          <a:xfrm>
            <a:off x="1604681" y="4480572"/>
            <a:ext cx="10040471" cy="461665"/>
          </a:xfrm>
          <a:prstGeom prst="rect">
            <a:avLst/>
          </a:prstGeom>
          <a:noFill/>
        </p:spPr>
        <p:txBody>
          <a:bodyPr wrap="square">
            <a:spAutoFit/>
          </a:bodyPr>
          <a:lstStyle/>
          <a:p>
            <a:r>
              <a:rPr lang="en-US" sz="2400" dirty="0" err="1">
                <a:solidFill>
                  <a:srgbClr val="FF0000"/>
                </a:solidFill>
                <a:latin typeface="隶书" panose="02010509060101010101" pitchFamily="49" charset="-122"/>
                <a:ea typeface="隶书" panose="02010509060101010101" pitchFamily="49" charset="-122"/>
              </a:rPr>
              <a:t>苹果现在是美国人生活的象征，以至于其他国家也开始尝试这个市场</a:t>
            </a:r>
            <a:r>
              <a:rPr lang="zh-CN" altLang="en-US" sz="2400" dirty="0">
                <a:solidFill>
                  <a:srgbClr val="FF0000"/>
                </a:solidFill>
                <a:latin typeface="隶书" panose="02010509060101010101" pitchFamily="49" charset="-122"/>
                <a:ea typeface="隶书" panose="02010509060101010101" pitchFamily="49" charset="-122"/>
              </a:rPr>
              <a:t>。</a:t>
            </a:r>
            <a:endParaRPr lang="en-US" sz="2400" dirty="0">
              <a:solidFill>
                <a:srgbClr val="FF0000"/>
              </a:solidFill>
              <a:latin typeface="隶书" panose="02010509060101010101" pitchFamily="49" charset="-122"/>
              <a:ea typeface="隶书" panose="02010509060101010101" pitchFamily="49" charset="-122"/>
            </a:endParaRPr>
          </a:p>
        </p:txBody>
      </p:sp>
      <p:sp>
        <p:nvSpPr>
          <p:cNvPr id="2" name="文本框 1"/>
          <p:cNvSpPr txBox="1"/>
          <p:nvPr/>
        </p:nvSpPr>
        <p:spPr>
          <a:xfrm>
            <a:off x="118110" y="6098540"/>
            <a:ext cx="10409555" cy="953135"/>
          </a:xfrm>
          <a:prstGeom prst="rect">
            <a:avLst/>
          </a:prstGeom>
          <a:noFill/>
        </p:spPr>
        <p:txBody>
          <a:bodyPr wrap="square" rtlCol="0" anchor="t">
            <a:spAutoFit/>
          </a:bodyPr>
          <a:p>
            <a:r>
              <a:rPr lang="en-US" sz="2800" dirty="0">
                <a:sym typeface="+mn-ea"/>
              </a:rPr>
              <a:t>1. organic adj. </a:t>
            </a:r>
            <a:r>
              <a:rPr lang="zh-CN" altLang="en-US" sz="2800" dirty="0">
                <a:sym typeface="+mn-ea"/>
              </a:rPr>
              <a:t>有机的 </a:t>
            </a:r>
            <a:r>
              <a:rPr lang="en-US" altLang="zh-CN" sz="2800" dirty="0">
                <a:sym typeface="+mn-ea"/>
              </a:rPr>
              <a:t>2. food security </a:t>
            </a:r>
            <a:r>
              <a:rPr lang="zh-CN" altLang="en-US" sz="2800" dirty="0">
                <a:sym typeface="+mn-ea"/>
              </a:rPr>
              <a:t>食品安全</a:t>
            </a:r>
            <a:r>
              <a:rPr lang="en-US" altLang="zh-CN" sz="2800" dirty="0">
                <a:sym typeface="+mn-ea"/>
              </a:rPr>
              <a:t> 3.</a:t>
            </a:r>
            <a:r>
              <a:rPr lang="en-US" sz="2800" dirty="0">
                <a:sym typeface="+mn-ea"/>
              </a:rPr>
              <a:t>be native to </a:t>
            </a:r>
            <a:r>
              <a:rPr lang="zh-CN" altLang="en-US" sz="2800" dirty="0">
                <a:sym typeface="+mn-ea"/>
              </a:rPr>
              <a:t>原产于</a:t>
            </a:r>
            <a:endParaRPr lang="zh-CN" altLang="en-US" sz="2800" dirty="0"/>
          </a:p>
          <a:p>
            <a:r>
              <a:rPr lang="en-US" altLang="zh-CN" sz="2800" dirty="0">
                <a:sym typeface="+mn-ea"/>
              </a:rPr>
              <a:t> </a:t>
            </a:r>
            <a:endParaRPr lang="en-US" altLang="zh-CN" sz="2800" dirty="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5016758"/>
          </a:xfrm>
          <a:prstGeom prst="rect">
            <a:avLst/>
          </a:prstGeom>
          <a:noFill/>
        </p:spPr>
        <p:txBody>
          <a:bodyPr wrap="square" rtlCol="0">
            <a:spAutoFit/>
          </a:bodyPr>
          <a:lstStyle/>
          <a:p>
            <a:r>
              <a:rPr lang="en-US" sz="3200" dirty="0"/>
              <a:t>C </a:t>
            </a:r>
            <a:r>
              <a:rPr lang="zh-CN" altLang="en-US" sz="3200" dirty="0"/>
              <a:t>篇</a:t>
            </a:r>
            <a:endParaRPr lang="en-US" altLang="zh-CN" sz="3200" dirty="0"/>
          </a:p>
          <a:p>
            <a:r>
              <a:rPr lang="en-US" sz="3200" dirty="0"/>
              <a:t>28. </a:t>
            </a:r>
            <a:r>
              <a:rPr lang="zh-CN" altLang="en-US" sz="3200" dirty="0"/>
              <a:t>第一自然段“</a:t>
            </a:r>
            <a:r>
              <a:rPr lang="en-US" altLang="zh-CN" sz="3200" dirty="0"/>
              <a:t>Worth two billion dollars, he plans to give much of his money away and is starting with cleaning up our oceans.</a:t>
            </a:r>
            <a:r>
              <a:rPr lang="zh-CN" altLang="en-US" sz="3200" dirty="0"/>
              <a:t>”</a:t>
            </a:r>
            <a:endParaRPr lang="en-US" altLang="zh-CN" sz="3200" dirty="0"/>
          </a:p>
          <a:p>
            <a:r>
              <a:rPr lang="en-US" sz="3200" dirty="0"/>
              <a:t>29. </a:t>
            </a:r>
            <a:r>
              <a:rPr lang="zh-CN" altLang="en-US" sz="3200" dirty="0"/>
              <a:t>画线词下一句“</a:t>
            </a:r>
            <a:r>
              <a:rPr lang="en-US" altLang="zh-CN" sz="3200" dirty="0"/>
              <a:t>With the latest equipment on board, the ship will remove five tons of plastic from our oceans daily.</a:t>
            </a:r>
            <a:r>
              <a:rPr lang="zh-CN" altLang="en-US" sz="3200" dirty="0"/>
              <a:t>”</a:t>
            </a:r>
            <a:endParaRPr lang="en-US" altLang="zh-CN" sz="3200" dirty="0"/>
          </a:p>
          <a:p>
            <a:r>
              <a:rPr lang="en-US" sz="3200" dirty="0"/>
              <a:t>30. </a:t>
            </a:r>
            <a:r>
              <a:rPr lang="zh-CN" altLang="en-US" sz="3200" dirty="0"/>
              <a:t>第三自然段“</a:t>
            </a:r>
            <a:r>
              <a:rPr lang="en-US" altLang="zh-CN" sz="3200" dirty="0"/>
              <a:t>The whale called Lulu was the most poisoned on record. It was 20 years old and had never reproduced because her body had been badly damaged.</a:t>
            </a:r>
            <a:r>
              <a:rPr lang="zh-CN" altLang="en-US" sz="3200" dirty="0"/>
              <a:t>”</a:t>
            </a:r>
            <a:endParaRPr lang="en-US" altLang="zh-CN" sz="3200" dirty="0"/>
          </a:p>
          <a:p>
            <a:r>
              <a:rPr lang="en-US" altLang="zh-CN" sz="3200" dirty="0"/>
              <a:t>31. </a:t>
            </a:r>
            <a:r>
              <a:rPr lang="zh-CN" altLang="en-US" sz="3200" dirty="0"/>
              <a:t>最后一段“</a:t>
            </a:r>
            <a:r>
              <a:rPr lang="en-US" altLang="zh-CN" sz="3200" dirty="0"/>
              <a:t>Yet in the struggle to save the environment, unlikely partners must work together.</a:t>
            </a:r>
            <a:r>
              <a:rPr lang="zh-CN" altLang="en-US" sz="3200" dirty="0"/>
              <a:t>”</a:t>
            </a:r>
            <a:endParaRPr lang="en-US" altLang="zh-CN" sz="3200" dirty="0"/>
          </a:p>
        </p:txBody>
      </p:sp>
      <p:sp>
        <p:nvSpPr>
          <p:cNvPr id="3" name="文本框 2"/>
          <p:cNvSpPr txBox="1"/>
          <p:nvPr/>
        </p:nvSpPr>
        <p:spPr>
          <a:xfrm>
            <a:off x="2375647" y="5027972"/>
            <a:ext cx="8740588" cy="461665"/>
          </a:xfrm>
          <a:prstGeom prst="rect">
            <a:avLst/>
          </a:prstGeom>
          <a:noFill/>
        </p:spPr>
        <p:txBody>
          <a:bodyPr wrap="square">
            <a:spAutoFit/>
          </a:bodyPr>
          <a:lstStyle/>
          <a:p>
            <a:r>
              <a:rPr lang="en-US" sz="2400" dirty="0">
                <a:solidFill>
                  <a:srgbClr val="FF0000"/>
                </a:solidFill>
                <a:latin typeface="隶书" panose="02010509060101010101" pitchFamily="49" charset="-122"/>
                <a:ea typeface="隶书" panose="02010509060101010101" pitchFamily="49" charset="-122"/>
              </a:rPr>
              <a:t>然而，在拯救环境的斗争中，不太可能的伙伴必须携手合作。</a:t>
            </a:r>
            <a:endParaRPr lang="en-US" sz="2400" dirty="0">
              <a:solidFill>
                <a:srgbClr val="FF0000"/>
              </a:solidFill>
              <a:latin typeface="隶书" panose="02010509060101010101" pitchFamily="49" charset="-122"/>
              <a:ea typeface="隶书" panose="020105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5245154"/>
          </a:xfrm>
          <a:prstGeom prst="rect">
            <a:avLst/>
          </a:prstGeom>
          <a:noFill/>
        </p:spPr>
        <p:txBody>
          <a:bodyPr wrap="square" rtlCol="0">
            <a:spAutoFit/>
          </a:bodyPr>
          <a:lstStyle/>
          <a:p>
            <a:r>
              <a:rPr lang="en-US" altLang="zh-CN" sz="2800" dirty="0"/>
              <a:t>C </a:t>
            </a:r>
            <a:r>
              <a:rPr lang="zh-CN" altLang="en-US" sz="2800" dirty="0"/>
              <a:t>篇</a:t>
            </a:r>
            <a:endParaRPr lang="en-US" altLang="zh-CN" sz="2800" dirty="0"/>
          </a:p>
          <a:p>
            <a:pPr>
              <a:lnSpc>
                <a:spcPts val="3700"/>
              </a:lnSpc>
            </a:pPr>
            <a:r>
              <a:rPr lang="en-US" sz="2800" dirty="0"/>
              <a:t>1. give away </a:t>
            </a:r>
            <a:r>
              <a:rPr lang="zh-CN" altLang="en-US" sz="2800" dirty="0"/>
              <a:t>捐赠；赠送；泄露 </a:t>
            </a:r>
            <a:endParaRPr lang="en-US" altLang="zh-CN" sz="2800" dirty="0"/>
          </a:p>
          <a:p>
            <a:pPr>
              <a:lnSpc>
                <a:spcPts val="3700"/>
              </a:lnSpc>
            </a:pPr>
            <a:r>
              <a:rPr lang="en-US" sz="2800" dirty="0"/>
              <a:t>2. consequence </a:t>
            </a:r>
            <a:r>
              <a:rPr lang="zh-CN" altLang="en-US" sz="2800" dirty="0"/>
              <a:t>后果   </a:t>
            </a:r>
            <a:r>
              <a:rPr lang="en-US" sz="2800" dirty="0"/>
              <a:t>consequently adv. </a:t>
            </a:r>
            <a:r>
              <a:rPr lang="zh-CN" altLang="en-US" sz="2800" dirty="0"/>
              <a:t>因此，结果  </a:t>
            </a:r>
            <a:r>
              <a:rPr lang="en-US" sz="2800" dirty="0"/>
              <a:t>in consequence = as a consequence = as a result</a:t>
            </a:r>
            <a:r>
              <a:rPr lang="zh-CN" altLang="en-US" sz="2800" dirty="0"/>
              <a:t>因此，结果 </a:t>
            </a:r>
            <a:r>
              <a:rPr lang="en-US" sz="2800" dirty="0"/>
              <a:t>in consequence of = as a consequence of = as a result of = because of </a:t>
            </a:r>
            <a:r>
              <a:rPr lang="zh-CN" altLang="en-US" sz="2800" dirty="0"/>
              <a:t>由于 </a:t>
            </a:r>
            <a:endParaRPr lang="en-US" altLang="zh-CN" sz="2800" dirty="0"/>
          </a:p>
          <a:p>
            <a:pPr>
              <a:lnSpc>
                <a:spcPts val="3700"/>
              </a:lnSpc>
            </a:pPr>
            <a:r>
              <a:rPr lang="en-US" altLang="zh-CN" sz="2800" dirty="0"/>
              <a:t>3. </a:t>
            </a:r>
            <a:r>
              <a:rPr lang="en-US" sz="2800" dirty="0"/>
              <a:t>draw attention to </a:t>
            </a:r>
            <a:r>
              <a:rPr lang="zh-CN" altLang="en-US" sz="2800" dirty="0"/>
              <a:t>吸引对</a:t>
            </a:r>
            <a:r>
              <a:rPr lang="en-US" altLang="zh-CN" sz="2800" dirty="0"/>
              <a:t>…</a:t>
            </a:r>
            <a:r>
              <a:rPr lang="zh-CN" altLang="en-US" sz="2800" dirty="0"/>
              <a:t>的注意力 </a:t>
            </a:r>
            <a:endParaRPr lang="zh-CN" altLang="en-US" sz="2800" dirty="0"/>
          </a:p>
          <a:p>
            <a:pPr>
              <a:lnSpc>
                <a:spcPts val="3700"/>
              </a:lnSpc>
            </a:pPr>
            <a:r>
              <a:rPr lang="en-US" altLang="zh-CN" sz="2800" dirty="0"/>
              <a:t>4. </a:t>
            </a:r>
            <a:r>
              <a:rPr lang="en-US" sz="2800" dirty="0"/>
              <a:t>reproduce </a:t>
            </a:r>
            <a:r>
              <a:rPr lang="zh-CN" altLang="en-US" sz="2800" dirty="0"/>
              <a:t>繁殖 </a:t>
            </a:r>
            <a:endParaRPr lang="en-US" altLang="zh-CN" sz="2800" dirty="0"/>
          </a:p>
          <a:p>
            <a:pPr>
              <a:lnSpc>
                <a:spcPts val="3700"/>
              </a:lnSpc>
            </a:pPr>
            <a:r>
              <a:rPr lang="en-US" altLang="zh-CN" sz="2800" dirty="0"/>
              <a:t>5. </a:t>
            </a:r>
            <a:r>
              <a:rPr lang="en-US" sz="2800" dirty="0"/>
              <a:t>garbage patch </a:t>
            </a:r>
            <a:r>
              <a:rPr lang="zh-CN" altLang="en-US" sz="2800" dirty="0"/>
              <a:t>垃圾带   </a:t>
            </a:r>
            <a:endParaRPr lang="en-US" altLang="zh-CN" sz="2800" dirty="0"/>
          </a:p>
          <a:p>
            <a:pPr>
              <a:lnSpc>
                <a:spcPts val="3700"/>
              </a:lnSpc>
            </a:pPr>
            <a:r>
              <a:rPr lang="en-US" altLang="zh-CN" sz="2800" dirty="0"/>
              <a:t>6. </a:t>
            </a:r>
            <a:r>
              <a:rPr lang="en-US" sz="2800" dirty="0"/>
              <a:t>patch </a:t>
            </a:r>
            <a:r>
              <a:rPr lang="zh-CN" altLang="en-US" sz="2800" dirty="0"/>
              <a:t>补丁 </a:t>
            </a:r>
            <a:r>
              <a:rPr lang="en-US" altLang="zh-CN" sz="2800" dirty="0"/>
              <a:t>6. </a:t>
            </a:r>
            <a:r>
              <a:rPr lang="en-US" sz="2800" dirty="0"/>
              <a:t>call for </a:t>
            </a:r>
            <a:r>
              <a:rPr lang="zh-CN" altLang="en-US" sz="2800" dirty="0"/>
              <a:t>需要；提倡  </a:t>
            </a:r>
            <a:endParaRPr lang="zh-CN" altLang="en-US" sz="2800" dirty="0"/>
          </a:p>
          <a:p>
            <a:pPr>
              <a:lnSpc>
                <a:spcPts val="3700"/>
              </a:lnSpc>
            </a:pPr>
            <a:r>
              <a:rPr lang="en-US" altLang="zh-CN" sz="2800" dirty="0"/>
              <a:t>7. </a:t>
            </a:r>
            <a:r>
              <a:rPr lang="en-US" sz="2800" dirty="0"/>
              <a:t>combined adj. </a:t>
            </a:r>
            <a:r>
              <a:rPr lang="zh-CN" altLang="en-US" sz="2800" dirty="0"/>
              <a:t>联合的，共同的 </a:t>
            </a:r>
            <a:r>
              <a:rPr lang="en-US" sz="2800" dirty="0"/>
              <a:t>combine … with … </a:t>
            </a:r>
            <a:r>
              <a:rPr lang="zh-CN" altLang="en-US" sz="2800" dirty="0"/>
              <a:t>把</a:t>
            </a:r>
            <a:r>
              <a:rPr lang="en-US" altLang="zh-CN" sz="2800" dirty="0"/>
              <a:t>…</a:t>
            </a:r>
            <a:r>
              <a:rPr lang="zh-CN" altLang="en-US" sz="2800" dirty="0"/>
              <a:t>和</a:t>
            </a:r>
            <a:r>
              <a:rPr lang="en-US" altLang="zh-CN" sz="2800" dirty="0"/>
              <a:t>…</a:t>
            </a:r>
            <a:r>
              <a:rPr lang="zh-CN" altLang="en-US" sz="2800" dirty="0"/>
              <a:t>结合起来 </a:t>
            </a:r>
            <a:r>
              <a:rPr lang="en-US" sz="2800" dirty="0"/>
              <a:t>combination n. </a:t>
            </a:r>
            <a:r>
              <a:rPr lang="zh-CN" altLang="en-US" sz="2800" dirty="0"/>
              <a:t>联合</a:t>
            </a:r>
            <a:endParaRPr lang="zh-CN"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6001643"/>
          </a:xfrm>
          <a:prstGeom prst="rect">
            <a:avLst/>
          </a:prstGeom>
          <a:noFill/>
        </p:spPr>
        <p:txBody>
          <a:bodyPr wrap="square" rtlCol="0">
            <a:spAutoFit/>
          </a:bodyPr>
          <a:lstStyle/>
          <a:p>
            <a:r>
              <a:rPr lang="en-US" sz="3200" dirty="0"/>
              <a:t>D</a:t>
            </a:r>
            <a:r>
              <a:rPr lang="zh-CN" altLang="en-US" sz="3200" dirty="0"/>
              <a:t>篇</a:t>
            </a:r>
            <a:endParaRPr lang="en-US" altLang="zh-CN" sz="3200" dirty="0"/>
          </a:p>
          <a:p>
            <a:r>
              <a:rPr lang="en-US" altLang="zh-CN" sz="3200" dirty="0"/>
              <a:t>32. </a:t>
            </a:r>
            <a:r>
              <a:rPr lang="zh-CN" altLang="en-US" sz="3200" dirty="0"/>
              <a:t>第二自然段“</a:t>
            </a:r>
            <a:r>
              <a:rPr lang="en-US" altLang="zh-CN" sz="3200" dirty="0"/>
              <a:t>Some forms of meditation have you focus on a single object, commonly your breath, but OMM is a bit different. It has you </a:t>
            </a:r>
            <a:r>
              <a:rPr lang="en-US" altLang="zh-CN" sz="3200" dirty="0">
                <a:solidFill>
                  <a:srgbClr val="FF0000"/>
                </a:solidFill>
              </a:rPr>
              <a:t>pay attention to everything going on in your mind and body</a:t>
            </a:r>
            <a:r>
              <a:rPr lang="en-US" altLang="zh-CN" sz="3200" dirty="0"/>
              <a:t>.</a:t>
            </a:r>
            <a:r>
              <a:rPr lang="zh-CN" altLang="en-US" sz="3200" dirty="0"/>
              <a:t>”</a:t>
            </a:r>
            <a:endParaRPr lang="en-US" altLang="zh-CN" sz="3200" dirty="0"/>
          </a:p>
          <a:p>
            <a:r>
              <a:rPr lang="en-US" altLang="zh-CN" sz="3200" dirty="0"/>
              <a:t>33. </a:t>
            </a:r>
            <a:r>
              <a:rPr lang="zh-CN" altLang="en-US" sz="3200" dirty="0"/>
              <a:t>第四自然段“</a:t>
            </a:r>
            <a:r>
              <a:rPr lang="en-US" altLang="zh-CN" sz="3200" dirty="0"/>
              <a:t>These findings are a strong demonstration of what just 20 minutes of meditation can do </a:t>
            </a:r>
            <a:r>
              <a:rPr lang="en-US" altLang="zh-CN" sz="3200" dirty="0">
                <a:solidFill>
                  <a:srgbClr val="FF0000"/>
                </a:solidFill>
              </a:rPr>
              <a:t>to enhance the brain’s ability to detect and pay attention to mistakes</a:t>
            </a:r>
            <a:r>
              <a:rPr lang="en-US" altLang="zh-CN" sz="3200" dirty="0"/>
              <a:t>.</a:t>
            </a:r>
            <a:r>
              <a:rPr lang="zh-CN" altLang="en-US" sz="3200" dirty="0"/>
              <a:t>”</a:t>
            </a:r>
            <a:endParaRPr lang="en-US" altLang="zh-CN" sz="3200" dirty="0"/>
          </a:p>
          <a:p>
            <a:r>
              <a:rPr lang="en-US" altLang="zh-CN" sz="3200" dirty="0"/>
              <a:t>34. </a:t>
            </a:r>
            <a:r>
              <a:rPr lang="zh-CN" altLang="en-US" sz="3200" dirty="0"/>
              <a:t>最后一段“</a:t>
            </a:r>
            <a:r>
              <a:rPr lang="en-US" altLang="zh-CN" sz="3200" dirty="0">
                <a:solidFill>
                  <a:srgbClr val="FF0000"/>
                </a:solidFill>
              </a:rPr>
              <a:t>The nest phase</a:t>
            </a:r>
            <a:r>
              <a:rPr lang="en-US" altLang="zh-CN" sz="3200" dirty="0"/>
              <a:t> of research will determine whether changes in brain activity can translate to </a:t>
            </a:r>
            <a:r>
              <a:rPr lang="en-US" altLang="zh-CN" sz="3200" dirty="0">
                <a:solidFill>
                  <a:srgbClr val="FF0000"/>
                </a:solidFill>
              </a:rPr>
              <a:t>behavioral </a:t>
            </a:r>
            <a:r>
              <a:rPr lang="en-US" altLang="zh-CN" sz="3200" dirty="0"/>
              <a:t>changes with more  long-term practice.</a:t>
            </a:r>
            <a:r>
              <a:rPr lang="zh-CN" altLang="en-US" sz="3200" dirty="0"/>
              <a:t>” </a:t>
            </a:r>
            <a:endParaRPr lang="en-US" altLang="zh-CN" sz="3200" dirty="0"/>
          </a:p>
          <a:p>
            <a:r>
              <a:rPr lang="en-US" altLang="zh-CN" sz="3200" dirty="0"/>
              <a:t>35. </a:t>
            </a:r>
            <a:r>
              <a:rPr lang="zh-CN" altLang="en-US" sz="3200" dirty="0"/>
              <a:t>第一自然段“</a:t>
            </a:r>
            <a:r>
              <a:rPr lang="en-US" altLang="zh-CN" sz="3200" dirty="0"/>
              <a:t>a new study from … found that meditation could help you to become less likely to make mistakes.</a:t>
            </a:r>
            <a:r>
              <a:rPr lang="zh-CN" altLang="en-US" sz="3200" dirty="0"/>
              <a:t>”</a:t>
            </a:r>
            <a:endParaRPr lang="en-US" altLang="zh-CN" sz="3200" dirty="0"/>
          </a:p>
        </p:txBody>
      </p:sp>
      <p:sp>
        <p:nvSpPr>
          <p:cNvPr id="2" name="文本框 1"/>
          <p:cNvSpPr txBox="1"/>
          <p:nvPr/>
        </p:nvSpPr>
        <p:spPr>
          <a:xfrm>
            <a:off x="3801035" y="1987506"/>
            <a:ext cx="6221506" cy="461665"/>
          </a:xfrm>
          <a:prstGeom prst="rect">
            <a:avLst/>
          </a:prstGeom>
          <a:noFill/>
        </p:spPr>
        <p:txBody>
          <a:bodyPr wrap="square">
            <a:spAutoFit/>
          </a:bodyPr>
          <a:lstStyle/>
          <a:p>
            <a:r>
              <a:rPr lang="zh-CN" altLang="en-US" sz="2400" b="0" i="0" dirty="0">
                <a:solidFill>
                  <a:srgbClr val="FF0000"/>
                </a:solidFill>
                <a:effectLst/>
                <a:latin typeface="隶书" panose="02010509060101010101" pitchFamily="49" charset="-122"/>
                <a:ea typeface="隶书" panose="02010509060101010101" pitchFamily="49" charset="-122"/>
              </a:rPr>
              <a:t>注意到身心发生的每一件事</a:t>
            </a:r>
            <a:endParaRPr lang="en-US" sz="2400" dirty="0">
              <a:solidFill>
                <a:srgbClr val="FF0000"/>
              </a:solidFill>
              <a:latin typeface="隶书" panose="02010509060101010101" pitchFamily="49" charset="-122"/>
              <a:ea typeface="隶书" panose="02010509060101010101" pitchFamily="49" charset="-122"/>
            </a:endParaRPr>
          </a:p>
        </p:txBody>
      </p:sp>
      <p:sp>
        <p:nvSpPr>
          <p:cNvPr id="3" name="文本框 2"/>
          <p:cNvSpPr txBox="1"/>
          <p:nvPr/>
        </p:nvSpPr>
        <p:spPr>
          <a:xfrm>
            <a:off x="4554071" y="4506587"/>
            <a:ext cx="6822141" cy="830997"/>
          </a:xfrm>
          <a:prstGeom prst="rect">
            <a:avLst/>
          </a:prstGeom>
          <a:noFill/>
        </p:spPr>
        <p:txBody>
          <a:bodyPr wrap="square">
            <a:spAutoFit/>
          </a:bodyPr>
          <a:lstStyle/>
          <a:p>
            <a:r>
              <a:rPr lang="zh-CN" altLang="en-US" sz="2400" b="0" i="0" dirty="0">
                <a:solidFill>
                  <a:srgbClr val="FF0000"/>
                </a:solidFill>
                <a:effectLst/>
                <a:latin typeface="隶书" panose="02010509060101010101" pitchFamily="49" charset="-122"/>
                <a:ea typeface="隶书" panose="02010509060101010101" pitchFamily="49" charset="-122"/>
              </a:rPr>
              <a:t>下一阶段的研究将确定大脑活动的变化是否能通过更长期的练习转化为行为的变化。</a:t>
            </a:r>
            <a:endParaRPr lang="en-US" sz="2400" dirty="0">
              <a:solidFill>
                <a:srgbClr val="FF0000"/>
              </a:solidFill>
              <a:latin typeface="隶书" panose="02010509060101010101" pitchFamily="49" charset="-122"/>
              <a:ea typeface="隶书"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3539430"/>
          </a:xfrm>
          <a:prstGeom prst="rect">
            <a:avLst/>
          </a:prstGeom>
          <a:noFill/>
        </p:spPr>
        <p:txBody>
          <a:bodyPr wrap="square" rtlCol="0">
            <a:spAutoFit/>
          </a:bodyPr>
          <a:lstStyle/>
          <a:p>
            <a:r>
              <a:rPr lang="en-US" altLang="zh-CN" sz="2800" dirty="0"/>
              <a:t>D</a:t>
            </a:r>
            <a:r>
              <a:rPr lang="zh-CN" altLang="en-US" sz="2800" dirty="0"/>
              <a:t>篇</a:t>
            </a:r>
            <a:endParaRPr lang="en-US" altLang="zh-CN" sz="2800" dirty="0"/>
          </a:p>
          <a:p>
            <a:pPr marL="514350" indent="-514350">
              <a:buAutoNum type="arabicPeriod"/>
            </a:pPr>
            <a:r>
              <a:rPr lang="en-US" altLang="zh-CN" sz="2800" dirty="0"/>
              <a:t>be aware of </a:t>
            </a:r>
            <a:r>
              <a:rPr lang="zh-CN" altLang="en-US" sz="2800" dirty="0"/>
              <a:t>意识到  </a:t>
            </a:r>
            <a:endParaRPr lang="en-US" altLang="zh-CN" sz="2800" dirty="0"/>
          </a:p>
          <a:p>
            <a:r>
              <a:rPr lang="en-US" altLang="zh-CN" sz="2800" dirty="0"/>
              <a:t>2. get/be caught up </a:t>
            </a:r>
            <a:r>
              <a:rPr lang="zh-CN" altLang="en-US" sz="2800" dirty="0"/>
              <a:t>被捕获；被迷惑</a:t>
            </a:r>
            <a:endParaRPr lang="zh-CN" altLang="en-US" sz="2800" dirty="0"/>
          </a:p>
          <a:p>
            <a:r>
              <a:rPr lang="en-US" altLang="zh-CN" sz="2800" dirty="0"/>
              <a:t>3. demonstration </a:t>
            </a:r>
            <a:r>
              <a:rPr lang="zh-CN" altLang="en-US" sz="2800" dirty="0"/>
              <a:t>证明 </a:t>
            </a:r>
            <a:r>
              <a:rPr lang="en-US" altLang="zh-CN" sz="2800" dirty="0"/>
              <a:t>demonstrate v. </a:t>
            </a:r>
            <a:r>
              <a:rPr lang="zh-CN" altLang="en-US" sz="2800" dirty="0"/>
              <a:t>证明 </a:t>
            </a:r>
            <a:endParaRPr lang="en-US" altLang="zh-CN" sz="2800" dirty="0"/>
          </a:p>
          <a:p>
            <a:r>
              <a:rPr lang="en-US" altLang="zh-CN" sz="2800" dirty="0"/>
              <a:t>4. be capable of doing </a:t>
            </a:r>
            <a:r>
              <a:rPr lang="en-US" altLang="zh-CN" sz="2800" dirty="0" err="1"/>
              <a:t>sth</a:t>
            </a:r>
            <a:r>
              <a:rPr lang="en-US" altLang="zh-CN" sz="2800" dirty="0"/>
              <a:t>. </a:t>
            </a:r>
            <a:r>
              <a:rPr lang="zh-CN" altLang="en-US" sz="2800" dirty="0"/>
              <a:t>有能力做某事</a:t>
            </a:r>
            <a:endParaRPr lang="zh-CN" altLang="en-US" sz="2800" dirty="0"/>
          </a:p>
          <a:p>
            <a:r>
              <a:rPr lang="en-US" altLang="zh-CN" sz="2800" dirty="0"/>
              <a:t>5. sustain v. </a:t>
            </a:r>
            <a:r>
              <a:rPr lang="zh-CN" altLang="en-US" sz="2800" dirty="0"/>
              <a:t>维持 </a:t>
            </a:r>
            <a:r>
              <a:rPr lang="en-US" altLang="zh-CN" sz="2800" dirty="0"/>
              <a:t>sustained </a:t>
            </a:r>
            <a:r>
              <a:rPr lang="zh-CN" altLang="en-US" sz="2800" dirty="0"/>
              <a:t>持续的  </a:t>
            </a:r>
            <a:r>
              <a:rPr lang="en-US" altLang="zh-CN" sz="2800" dirty="0"/>
              <a:t>sustainable development </a:t>
            </a:r>
            <a:r>
              <a:rPr lang="zh-CN" altLang="en-US" sz="2800" dirty="0"/>
              <a:t>可持续发展</a:t>
            </a:r>
            <a:endParaRPr lang="zh-CN" altLang="en-US" sz="2800" dirty="0"/>
          </a:p>
          <a:p>
            <a:r>
              <a:rPr lang="en-US" altLang="zh-CN" sz="2800" dirty="0"/>
              <a:t>6. behavior n. </a:t>
            </a:r>
            <a:r>
              <a:rPr lang="zh-CN" altLang="en-US" sz="2800" dirty="0"/>
              <a:t>行为 </a:t>
            </a:r>
            <a:r>
              <a:rPr lang="en-US" altLang="zh-CN" sz="2800" dirty="0"/>
              <a:t>behavioral </a:t>
            </a:r>
            <a:r>
              <a:rPr lang="zh-CN" altLang="en-US" sz="2800" dirty="0"/>
              <a:t>行为上的  </a:t>
            </a:r>
            <a:r>
              <a:rPr lang="en-US" altLang="zh-CN" sz="2800" dirty="0"/>
              <a:t>behave v. </a:t>
            </a:r>
            <a:r>
              <a:rPr lang="zh-CN" altLang="en-US" sz="2800" dirty="0"/>
              <a:t>行为，表现；守规矩</a:t>
            </a:r>
            <a:endParaRPr lang="zh-CN" altLang="en-US" sz="2800" dirty="0"/>
          </a:p>
          <a:p>
            <a:endParaRPr lang="zh-CN"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6401240"/>
          </a:xfrm>
          <a:prstGeom prst="rect">
            <a:avLst/>
          </a:prstGeom>
          <a:noFill/>
        </p:spPr>
        <p:txBody>
          <a:bodyPr wrap="square" rtlCol="0">
            <a:spAutoFit/>
          </a:bodyPr>
          <a:lstStyle/>
          <a:p>
            <a:pPr>
              <a:lnSpc>
                <a:spcPts val="3800"/>
              </a:lnSpc>
            </a:pPr>
            <a:r>
              <a:rPr lang="zh-CN" altLang="en-US" sz="2800" dirty="0"/>
              <a:t>七选五</a:t>
            </a:r>
            <a:endParaRPr lang="en-US" altLang="zh-CN" sz="2800" dirty="0"/>
          </a:p>
          <a:p>
            <a:pPr>
              <a:lnSpc>
                <a:spcPts val="3800"/>
              </a:lnSpc>
            </a:pPr>
            <a:r>
              <a:rPr lang="en-US" altLang="zh-CN" sz="2800" dirty="0"/>
              <a:t>36. </a:t>
            </a:r>
            <a:r>
              <a:rPr lang="zh-CN" altLang="en-US" sz="2800" dirty="0"/>
              <a:t>挖空处前一句“</a:t>
            </a:r>
            <a:r>
              <a:rPr lang="en-US" altLang="zh-CN" sz="2800" dirty="0"/>
              <a:t>Everyone at some time feels that their life is going nowhere and fast.</a:t>
            </a:r>
            <a:r>
              <a:rPr lang="zh-CN" altLang="en-US" sz="2800" dirty="0"/>
              <a:t>” </a:t>
            </a:r>
            <a:r>
              <a:rPr lang="en-US" altLang="zh-CN" sz="2800" dirty="0"/>
              <a:t>E </a:t>
            </a:r>
            <a:r>
              <a:rPr lang="zh-CN" altLang="en-US" sz="2800" dirty="0"/>
              <a:t>选项 </a:t>
            </a:r>
            <a:r>
              <a:rPr lang="en-US" altLang="zh-CN" sz="2800" dirty="0"/>
              <a:t>It is time to do something to increase the quality of you life.</a:t>
            </a:r>
            <a:endParaRPr lang="en-US" altLang="zh-CN" sz="2800" dirty="0"/>
          </a:p>
          <a:p>
            <a:pPr>
              <a:lnSpc>
                <a:spcPts val="3800"/>
              </a:lnSpc>
            </a:pPr>
            <a:r>
              <a:rPr lang="en-US" altLang="zh-CN" sz="2800" dirty="0"/>
              <a:t>37. </a:t>
            </a:r>
            <a:r>
              <a:rPr lang="zh-CN" altLang="en-US" sz="2800" dirty="0"/>
              <a:t>本段的小标题是“</a:t>
            </a:r>
            <a:r>
              <a:rPr lang="en-US" altLang="zh-CN" sz="2800" dirty="0"/>
              <a:t>Treat yourself</a:t>
            </a:r>
            <a:r>
              <a:rPr lang="zh-CN" altLang="en-US" sz="2800" dirty="0"/>
              <a:t>”，挖空处前一句“</a:t>
            </a:r>
            <a:r>
              <a:rPr lang="en-US" altLang="zh-CN" sz="2800" dirty="0"/>
              <a:t>Don’t make excuses about not having </a:t>
            </a:r>
            <a:r>
              <a:rPr lang="en-US" altLang="zh-CN" sz="2800" dirty="0">
                <a:solidFill>
                  <a:srgbClr val="FF0000"/>
                </a:solidFill>
              </a:rPr>
              <a:t>time or money</a:t>
            </a:r>
            <a:r>
              <a:rPr lang="en-US" altLang="zh-CN" sz="2800" dirty="0"/>
              <a:t>.</a:t>
            </a:r>
            <a:r>
              <a:rPr lang="zh-CN" altLang="en-US" sz="2800" dirty="0"/>
              <a:t>” </a:t>
            </a:r>
            <a:r>
              <a:rPr lang="en-US" altLang="zh-CN" sz="2800" dirty="0"/>
              <a:t>D</a:t>
            </a:r>
            <a:r>
              <a:rPr lang="zh-CN" altLang="en-US" sz="2800" dirty="0"/>
              <a:t>选项 </a:t>
            </a:r>
            <a:r>
              <a:rPr lang="en-US" altLang="zh-CN" sz="2800" dirty="0"/>
              <a:t>Treats can be </a:t>
            </a:r>
            <a:r>
              <a:rPr lang="en-US" altLang="zh-CN" sz="2800" dirty="0">
                <a:solidFill>
                  <a:srgbClr val="FF0000"/>
                </a:solidFill>
              </a:rPr>
              <a:t>free</a:t>
            </a:r>
            <a:r>
              <a:rPr lang="en-US" altLang="zh-CN" sz="2800" dirty="0"/>
              <a:t>, and you can always make </a:t>
            </a:r>
            <a:r>
              <a:rPr lang="en-US" altLang="zh-CN" sz="2800" dirty="0">
                <a:solidFill>
                  <a:srgbClr val="FF0000"/>
                </a:solidFill>
              </a:rPr>
              <a:t>time</a:t>
            </a:r>
            <a:r>
              <a:rPr lang="en-US" altLang="zh-CN" sz="2800" dirty="0"/>
              <a:t>.</a:t>
            </a:r>
            <a:endParaRPr lang="en-US" altLang="zh-CN" sz="2800" dirty="0"/>
          </a:p>
          <a:p>
            <a:pPr>
              <a:lnSpc>
                <a:spcPts val="3800"/>
              </a:lnSpc>
            </a:pPr>
            <a:r>
              <a:rPr lang="en-US" altLang="zh-CN" sz="2800" dirty="0"/>
              <a:t>38. </a:t>
            </a:r>
            <a:r>
              <a:rPr lang="zh-CN" altLang="en-US" sz="2800" dirty="0"/>
              <a:t>挖空处前一句“</a:t>
            </a:r>
            <a:r>
              <a:rPr lang="en-US" altLang="zh-CN" sz="2800" dirty="0"/>
              <a:t>The whole point of </a:t>
            </a:r>
            <a:r>
              <a:rPr lang="en-US" altLang="zh-CN" sz="2800" dirty="0">
                <a:solidFill>
                  <a:srgbClr val="FF0000"/>
                </a:solidFill>
              </a:rPr>
              <a:t>a hobby</a:t>
            </a:r>
            <a:r>
              <a:rPr lang="en-US" altLang="zh-CN" sz="2800" dirty="0"/>
              <a:t> is that it is something for you.</a:t>
            </a:r>
            <a:r>
              <a:rPr lang="zh-CN" altLang="en-US" sz="2800" dirty="0"/>
              <a:t>” </a:t>
            </a:r>
            <a:r>
              <a:rPr lang="en-US" altLang="zh-CN" sz="2800" dirty="0"/>
              <a:t>F</a:t>
            </a:r>
            <a:r>
              <a:rPr lang="zh-CN" altLang="en-US" sz="2800" dirty="0"/>
              <a:t>选项 </a:t>
            </a:r>
            <a:r>
              <a:rPr lang="en-US" altLang="zh-CN" sz="2800" dirty="0"/>
              <a:t>It doesn’t matter what </a:t>
            </a:r>
            <a:r>
              <a:rPr lang="en-US" altLang="zh-CN" sz="2800" dirty="0">
                <a:solidFill>
                  <a:srgbClr val="FF0000"/>
                </a:solidFill>
              </a:rPr>
              <a:t>it</a:t>
            </a:r>
            <a:r>
              <a:rPr lang="en-US" altLang="zh-CN" sz="2800" dirty="0"/>
              <a:t> is if you enjoy </a:t>
            </a:r>
            <a:r>
              <a:rPr lang="en-US" altLang="zh-CN" sz="2800" dirty="0">
                <a:solidFill>
                  <a:srgbClr val="FF0000"/>
                </a:solidFill>
              </a:rPr>
              <a:t>it</a:t>
            </a:r>
            <a:r>
              <a:rPr lang="en-US" altLang="zh-CN" sz="2800" dirty="0"/>
              <a:t> and can be absorbed by </a:t>
            </a:r>
            <a:r>
              <a:rPr lang="en-US" altLang="zh-CN" sz="2800" dirty="0">
                <a:solidFill>
                  <a:srgbClr val="FF0000"/>
                </a:solidFill>
              </a:rPr>
              <a:t>it</a:t>
            </a:r>
            <a:r>
              <a:rPr lang="en-US" altLang="zh-CN" sz="2800" dirty="0"/>
              <a:t>.</a:t>
            </a:r>
            <a:endParaRPr lang="en-US" altLang="zh-CN" sz="2800" dirty="0"/>
          </a:p>
          <a:p>
            <a:pPr>
              <a:lnSpc>
                <a:spcPts val="3800"/>
              </a:lnSpc>
            </a:pPr>
            <a:r>
              <a:rPr lang="en-US" altLang="zh-CN" sz="2800" dirty="0"/>
              <a:t>39.</a:t>
            </a:r>
            <a:r>
              <a:rPr lang="zh-CN" altLang="en-US" sz="2800" dirty="0"/>
              <a:t>挖空处前一句“</a:t>
            </a:r>
            <a:r>
              <a:rPr lang="en-US" altLang="zh-CN" sz="2800" dirty="0"/>
              <a:t>Learning a new skill is one of the most satisfying things you can do.</a:t>
            </a:r>
            <a:r>
              <a:rPr lang="zh-CN" altLang="en-US" sz="2800" dirty="0"/>
              <a:t>” </a:t>
            </a:r>
            <a:r>
              <a:rPr lang="en-US" altLang="zh-CN" sz="2800" dirty="0"/>
              <a:t>G</a:t>
            </a:r>
            <a:r>
              <a:rPr lang="zh-CN" altLang="en-US" sz="2800" dirty="0"/>
              <a:t>选项 </a:t>
            </a:r>
            <a:r>
              <a:rPr lang="en-US" altLang="zh-CN" sz="2800" dirty="0"/>
              <a:t>You will feel a sense of achievement that will boost your self-image.</a:t>
            </a:r>
            <a:endParaRPr lang="en-US" altLang="zh-CN" sz="2800" dirty="0"/>
          </a:p>
          <a:p>
            <a:pPr>
              <a:lnSpc>
                <a:spcPts val="3800"/>
              </a:lnSpc>
            </a:pPr>
            <a:r>
              <a:rPr lang="en-US" altLang="zh-CN" sz="2800" dirty="0"/>
              <a:t>40. </a:t>
            </a:r>
            <a:r>
              <a:rPr lang="zh-CN" altLang="en-US" sz="2800" dirty="0"/>
              <a:t>本段第二句话“</a:t>
            </a:r>
            <a:r>
              <a:rPr lang="en-US" altLang="zh-CN" sz="2800" dirty="0"/>
              <a:t>Everyone has things to be </a:t>
            </a:r>
            <a:r>
              <a:rPr lang="en-US" altLang="zh-CN" sz="2800" dirty="0">
                <a:solidFill>
                  <a:srgbClr val="FF0000"/>
                </a:solidFill>
              </a:rPr>
              <a:t>grateful</a:t>
            </a:r>
            <a:r>
              <a:rPr lang="en-US" altLang="zh-CN" sz="2800" dirty="0"/>
              <a:t> for and making </a:t>
            </a:r>
            <a:r>
              <a:rPr lang="en-US" altLang="zh-CN" sz="2800" dirty="0">
                <a:solidFill>
                  <a:srgbClr val="FF0000"/>
                </a:solidFill>
              </a:rPr>
              <a:t>a list </a:t>
            </a:r>
            <a:r>
              <a:rPr lang="en-US" altLang="zh-CN" sz="2800" dirty="0"/>
              <a:t>helps to concentrate your mind on these positives.</a:t>
            </a:r>
            <a:r>
              <a:rPr lang="zh-CN" altLang="en-US" sz="2800" dirty="0"/>
              <a:t>” </a:t>
            </a:r>
            <a:r>
              <a:rPr lang="en-US" altLang="zh-CN" sz="2800" dirty="0"/>
              <a:t>B</a:t>
            </a:r>
            <a:r>
              <a:rPr lang="zh-CN" altLang="en-US" sz="2800" dirty="0"/>
              <a:t>选项 </a:t>
            </a:r>
            <a:r>
              <a:rPr lang="en-US" altLang="zh-CN" sz="2800" dirty="0"/>
              <a:t>Create </a:t>
            </a:r>
            <a:r>
              <a:rPr lang="en-US" altLang="zh-CN" sz="2800" dirty="0">
                <a:solidFill>
                  <a:srgbClr val="FF0000"/>
                </a:solidFill>
              </a:rPr>
              <a:t>a gratitude list</a:t>
            </a:r>
            <a:r>
              <a:rPr lang="en-US" altLang="zh-CN" sz="2800" dirty="0"/>
              <a:t>.</a:t>
            </a:r>
            <a:endParaRPr lang="en-US" altLang="zh-CN" sz="2800" dirty="0"/>
          </a:p>
        </p:txBody>
      </p:sp>
      <p:sp>
        <p:nvSpPr>
          <p:cNvPr id="3" name="文本框 2"/>
          <p:cNvSpPr txBox="1"/>
          <p:nvPr/>
        </p:nvSpPr>
        <p:spPr>
          <a:xfrm>
            <a:off x="2922494" y="1043952"/>
            <a:ext cx="8919882" cy="461665"/>
          </a:xfrm>
          <a:prstGeom prst="rect">
            <a:avLst/>
          </a:prstGeom>
          <a:noFill/>
        </p:spPr>
        <p:txBody>
          <a:bodyPr wrap="square">
            <a:spAutoFit/>
          </a:bodyPr>
          <a:lstStyle/>
          <a:p>
            <a:r>
              <a:rPr lang="zh-CN" altLang="en-US" sz="2400" b="0" i="0" dirty="0">
                <a:solidFill>
                  <a:srgbClr val="FF0000"/>
                </a:solidFill>
                <a:effectLst/>
                <a:latin typeface="隶书" panose="02010509060101010101" pitchFamily="49" charset="-122"/>
                <a:ea typeface="隶书" panose="02010509060101010101" pitchFamily="49" charset="-122"/>
              </a:rPr>
              <a:t>每个人都有过这样的时候，感觉自己的生活一事无成，一败涂地。</a:t>
            </a:r>
            <a:endParaRPr lang="en-US" sz="2400" dirty="0">
              <a:solidFill>
                <a:srgbClr val="FF0000"/>
              </a:solidFill>
              <a:latin typeface="隶书" panose="02010509060101010101" pitchFamily="49" charset="-122"/>
              <a:ea typeface="隶书" panose="02010509060101010101" pitchFamily="49" charset="-122"/>
            </a:endParaRPr>
          </a:p>
        </p:txBody>
      </p:sp>
      <p:sp>
        <p:nvSpPr>
          <p:cNvPr id="5" name="文本框 4"/>
          <p:cNvSpPr txBox="1"/>
          <p:nvPr/>
        </p:nvSpPr>
        <p:spPr>
          <a:xfrm>
            <a:off x="3074894" y="3386000"/>
            <a:ext cx="8919882" cy="461665"/>
          </a:xfrm>
          <a:prstGeom prst="rect">
            <a:avLst/>
          </a:prstGeom>
          <a:noFill/>
        </p:spPr>
        <p:txBody>
          <a:bodyPr wrap="square">
            <a:spAutoFit/>
          </a:bodyPr>
          <a:lstStyle/>
          <a:p>
            <a:r>
              <a:rPr lang="zh-CN" altLang="en-US" sz="2400" b="0" i="0" dirty="0">
                <a:solidFill>
                  <a:srgbClr val="FF0000"/>
                </a:solidFill>
                <a:effectLst/>
                <a:latin typeface="隶书" panose="02010509060101010101" pitchFamily="49" charset="-122"/>
                <a:ea typeface="隶书" panose="02010509060101010101" pitchFamily="49" charset="-122"/>
              </a:rPr>
              <a:t>爱好的全部意义在于它对你来说是有意义的。</a:t>
            </a:r>
            <a:endParaRPr lang="en-US" sz="2400" dirty="0">
              <a:solidFill>
                <a:srgbClr val="FF0000"/>
              </a:solidFill>
              <a:latin typeface="隶书" panose="02010509060101010101" pitchFamily="49" charset="-122"/>
              <a:ea typeface="隶书" panose="02010509060101010101" pitchFamily="49" charset="-122"/>
            </a:endParaRPr>
          </a:p>
        </p:txBody>
      </p:sp>
      <p:sp>
        <p:nvSpPr>
          <p:cNvPr id="7" name="文本框 6"/>
          <p:cNvSpPr txBox="1"/>
          <p:nvPr/>
        </p:nvSpPr>
        <p:spPr>
          <a:xfrm>
            <a:off x="367553" y="5814048"/>
            <a:ext cx="9968753" cy="929742"/>
          </a:xfrm>
          <a:prstGeom prst="rect">
            <a:avLst/>
          </a:prstGeom>
          <a:noFill/>
        </p:spPr>
        <p:txBody>
          <a:bodyPr wrap="square">
            <a:spAutoFit/>
          </a:bodyPr>
          <a:lstStyle/>
          <a:p>
            <a:pPr>
              <a:lnSpc>
                <a:spcPts val="3500"/>
              </a:lnSpc>
            </a:pPr>
            <a:r>
              <a:rPr lang="zh-CN" altLang="en-US" sz="2400" dirty="0">
                <a:solidFill>
                  <a:srgbClr val="FF0000"/>
                </a:solidFill>
                <a:latin typeface="隶书" panose="02010509060101010101" pitchFamily="49" charset="-122"/>
                <a:ea typeface="隶书" panose="02010509060101010101" pitchFamily="49" charset="-122"/>
              </a:rPr>
              <a:t>每个人都有值得感激的事情，列一个清单可以帮助你把注意力集中在这些积极的事情上。</a:t>
            </a:r>
            <a:endParaRPr lang="en-US" sz="2400" dirty="0">
              <a:solidFill>
                <a:srgbClr val="FF0000"/>
              </a:solidFill>
              <a:latin typeface="隶书" panose="02010509060101010101" pitchFamily="49" charset="-122"/>
              <a:ea typeface="隶书" panose="02010509060101010101"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224" y="242047"/>
            <a:ext cx="11743764" cy="2245360"/>
          </a:xfrm>
          <a:prstGeom prst="rect">
            <a:avLst/>
          </a:prstGeom>
          <a:noFill/>
        </p:spPr>
        <p:txBody>
          <a:bodyPr wrap="square" rtlCol="0">
            <a:spAutoFit/>
          </a:bodyPr>
          <a:lstStyle/>
          <a:p>
            <a:r>
              <a:rPr lang="zh-CN" altLang="en-US" sz="2800" dirty="0"/>
              <a:t>七选五</a:t>
            </a:r>
            <a:endParaRPr lang="zh-CN" altLang="en-US" sz="2800" dirty="0"/>
          </a:p>
          <a:p>
            <a:r>
              <a:rPr lang="en-US" altLang="zh-CN" sz="2800" dirty="0"/>
              <a:t>1. treat v. </a:t>
            </a:r>
            <a:r>
              <a:rPr lang="zh-CN" altLang="en-US" sz="2800" dirty="0"/>
              <a:t>对待；款待；做使自己快乐的事 </a:t>
            </a:r>
            <a:r>
              <a:rPr lang="en-US" altLang="zh-CN" sz="2800" dirty="0"/>
              <a:t>n. </a:t>
            </a:r>
            <a:r>
              <a:rPr lang="zh-CN" altLang="en-US" sz="2800" dirty="0"/>
              <a:t>款待；甜食；乐事  </a:t>
            </a:r>
            <a:endParaRPr lang="zh-CN" altLang="en-US" sz="2800" dirty="0"/>
          </a:p>
          <a:p>
            <a:r>
              <a:rPr lang="zh-CN" altLang="en-US" sz="2800" dirty="0"/>
              <a:t> </a:t>
            </a:r>
            <a:r>
              <a:rPr lang="en-US" altLang="zh-CN" sz="2800" dirty="0"/>
              <a:t>  treat … as … </a:t>
            </a:r>
            <a:r>
              <a:rPr lang="zh-CN" altLang="en-US" sz="2800" dirty="0"/>
              <a:t>把</a:t>
            </a:r>
            <a:r>
              <a:rPr lang="en-US" altLang="zh-CN" sz="2800" dirty="0"/>
              <a:t>…</a:t>
            </a:r>
            <a:r>
              <a:rPr lang="zh-CN" altLang="en-US" sz="2800" dirty="0"/>
              <a:t>看作</a:t>
            </a:r>
            <a:r>
              <a:rPr lang="en-US" altLang="zh-CN" sz="2800" dirty="0"/>
              <a:t>…</a:t>
            </a:r>
            <a:endParaRPr lang="en-US" altLang="zh-CN" sz="2800" dirty="0"/>
          </a:p>
          <a:p>
            <a:r>
              <a:rPr lang="en-US" altLang="zh-CN" sz="2800" dirty="0"/>
              <a:t>2. take up </a:t>
            </a:r>
            <a:r>
              <a:rPr lang="zh-CN" altLang="en-US" sz="2800" dirty="0"/>
              <a:t>开始从事；占用      </a:t>
            </a:r>
            <a:r>
              <a:rPr lang="en-US" altLang="zh-CN" sz="2800" dirty="0"/>
              <a:t>take up a hobby </a:t>
            </a:r>
            <a:r>
              <a:rPr lang="zh-CN" altLang="en-US" sz="2800" dirty="0"/>
              <a:t>培养一种爱好</a:t>
            </a:r>
            <a:endParaRPr lang="zh-CN" altLang="en-US" sz="2800" dirty="0"/>
          </a:p>
          <a:p>
            <a:r>
              <a:rPr lang="en-US" altLang="zh-CN" sz="2800" dirty="0"/>
              <a:t>3. lose sight of </a:t>
            </a:r>
            <a:r>
              <a:rPr lang="zh-CN" altLang="en-US" sz="2800" dirty="0"/>
              <a:t>忽视</a:t>
            </a:r>
            <a:endParaRPr lang="zh-CN" altLang="en-US" sz="2800" dirty="0"/>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PP_MARK_KEY" val="6a374f80-72f9-4058-84d9-e77ab984c48a"/>
  <p:tag name="COMMONDATA" val="eyJoZGlkIjoiZmU2ODVkMzNhZmQ3MjliYjNiMGIzNGJiZDZiZWQyZWU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7147</Words>
  <Application>WPS 演示</Application>
  <PresentationFormat>宽屏</PresentationFormat>
  <Paragraphs>170</Paragraphs>
  <Slides>15</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15</vt:i4>
      </vt:variant>
    </vt:vector>
  </HeadingPairs>
  <TitlesOfParts>
    <vt:vector size="27" baseType="lpstr">
      <vt:lpstr>Arial</vt:lpstr>
      <vt:lpstr>宋体</vt:lpstr>
      <vt:lpstr>Wingdings</vt:lpstr>
      <vt:lpstr>微软雅黑</vt:lpstr>
      <vt:lpstr>隶书</vt:lpstr>
      <vt:lpstr>Wingdings</vt:lpstr>
      <vt:lpstr>Arial Unicode MS</vt:lpstr>
      <vt:lpstr>等线 Light</vt:lpstr>
      <vt:lpstr>Calibri Light</vt:lpstr>
      <vt:lpstr>等线</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3 P</dc:creator>
  <cp:lastModifiedBy>豆豆</cp:lastModifiedBy>
  <cp:revision>9</cp:revision>
  <dcterms:created xsi:type="dcterms:W3CDTF">2023-05-10T00:08:00Z</dcterms:created>
  <dcterms:modified xsi:type="dcterms:W3CDTF">2023-05-10T07:16:21Z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24A4EEE9C48944C182DB1DE003F8EA22_12</vt:lpwstr>
  </property>
  <property fmtid="{D5CDD505-2E9C-101B-9397-08002B2CF9AE}" pid="3" name="KSOProductBuildVer">
    <vt:lpwstr>2052-11.1.0.14309</vt:lpwstr>
  </property>
</Properties>
</file>