
<file path=[Content_Types].xml><?xml version="1.0" encoding="utf-8"?>
<Types xmlns="http://schemas.openxmlformats.org/package/2006/content-types">
  <Default Extension="jpeg" ContentType="image/jpeg"/>
  <Default Extension="jpg!w390"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1" r:id="rId2"/>
    <p:sldId id="270" r:id="rId3"/>
    <p:sldId id="272" r:id="rId4"/>
    <p:sldId id="256" r:id="rId5"/>
    <p:sldId id="259" r:id="rId6"/>
    <p:sldId id="273" r:id="rId7"/>
    <p:sldId id="262" r:id="rId8"/>
    <p:sldId id="257" r:id="rId9"/>
    <p:sldId id="260" r:id="rId10"/>
    <p:sldId id="284" r:id="rId11"/>
    <p:sldId id="287" r:id="rId12"/>
    <p:sldId id="288" r:id="rId13"/>
    <p:sldId id="328" r:id="rId14"/>
    <p:sldId id="329" r:id="rId15"/>
    <p:sldId id="330" r:id="rId16"/>
    <p:sldId id="322" r:id="rId17"/>
    <p:sldId id="331" r:id="rId18"/>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793F"/>
    <a:srgbClr val="ECE7E1"/>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p:cNvSpPr>
            <a:spLocks noGrp="1"/>
          </p:cNvSpPr>
          <p:nvPr>
            <p:ph type="dt" sz="half" idx="10"/>
          </p:nvPr>
        </p:nvSpPr>
        <p:spPr/>
        <p:txBody>
          <a:bodyPr/>
          <a:lstStyle/>
          <a:p>
            <a:fld id="{A1A7F086-7E26-43C0-ACA0-2901C91E39DA}" type="datetimeFigureOut">
              <a:rPr lang="en-US" smtClean="0"/>
              <a:t>5/18/2023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2162559E-DCD8-42B6-BA81-3F8FE74724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A1A7F086-7E26-43C0-ACA0-2901C91E39DA}" type="datetimeFigureOut">
              <a:rPr lang="en-US" smtClean="0"/>
              <a:t>5/18/2023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2162559E-DCD8-42B6-BA81-3F8FE74724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A1A7F086-7E26-43C0-ACA0-2901C91E39DA}" type="datetimeFigureOut">
              <a:rPr lang="en-US" smtClean="0"/>
              <a:t>5/18/2023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2162559E-DCD8-42B6-BA81-3F8FE74724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10"/>
          </p:nvPr>
        </p:nvSpPr>
        <p:spPr/>
        <p:txBody>
          <a:bodyPr/>
          <a:lstStyle/>
          <a:p>
            <a:fld id="{A1A7F086-7E26-43C0-ACA0-2901C91E39DA}" type="datetimeFigureOut">
              <a:rPr lang="en-US" smtClean="0"/>
              <a:t>5/18/2023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2162559E-DCD8-42B6-BA81-3F8FE747246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1A7F086-7E26-43C0-ACA0-2901C91E39DA}" type="datetimeFigureOut">
              <a:rPr lang="en-US" smtClean="0"/>
              <a:t>5/18/2023</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2162559E-DCD8-42B6-BA81-3F8FE747246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p:cNvSpPr>
            <a:spLocks noGrp="1"/>
          </p:cNvSpPr>
          <p:nvPr>
            <p:ph type="dt" sz="half" idx="10"/>
          </p:nvPr>
        </p:nvSpPr>
        <p:spPr/>
        <p:txBody>
          <a:bodyPr/>
          <a:lstStyle/>
          <a:p>
            <a:fld id="{A1A7F086-7E26-43C0-ACA0-2901C91E39DA}" type="datetimeFigureOut">
              <a:rPr lang="en-US" smtClean="0"/>
              <a:t>5/18/2023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2162559E-DCD8-42B6-BA81-3F8FE747246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p:cNvSpPr>
            <a:spLocks noGrp="1"/>
          </p:cNvSpPr>
          <p:nvPr>
            <p:ph type="dt" sz="half" idx="10"/>
          </p:nvPr>
        </p:nvSpPr>
        <p:spPr/>
        <p:txBody>
          <a:bodyPr/>
          <a:lstStyle/>
          <a:p>
            <a:fld id="{A1A7F086-7E26-43C0-ACA0-2901C91E39DA}" type="datetimeFigureOut">
              <a:rPr lang="en-US" smtClean="0"/>
              <a:t>5/18/2023</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2162559E-DCD8-42B6-BA81-3F8FE747246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A1A7F086-7E26-43C0-ACA0-2901C91E39DA}" type="datetimeFigureOut">
              <a:rPr lang="en-US" smtClean="0"/>
              <a:t>5/18/2023</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2162559E-DCD8-42B6-BA81-3F8FE747246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A7F086-7E26-43C0-ACA0-2901C91E39DA}" type="datetimeFigureOut">
              <a:rPr lang="en-US" smtClean="0"/>
              <a:t>5/18/2023</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2162559E-DCD8-42B6-BA81-3F8FE74724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A7F086-7E26-43C0-ACA0-2901C91E39DA}" type="datetimeFigureOut">
              <a:rPr lang="en-US" smtClean="0"/>
              <a:t>5/18/2023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2162559E-DCD8-42B6-BA81-3F8FE747246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A7F086-7E26-43C0-ACA0-2901C91E39DA}" type="datetimeFigureOut">
              <a:rPr lang="en-US" smtClean="0"/>
              <a:t>5/18/2023</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2162559E-DCD8-42B6-BA81-3F8FE747246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793F">
            <a:alpha val="48000"/>
          </a:srgb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7F086-7E26-43C0-ACA0-2901C91E39DA}" type="datetimeFigureOut">
              <a:rPr lang="en-US" smtClean="0"/>
              <a:t>5/18/2023</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62559E-DCD8-42B6-BA81-3F8FE74724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w390"/><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45615" y="1143635"/>
            <a:ext cx="9116695" cy="4030980"/>
          </a:xfrm>
          <a:prstGeom prst="rect">
            <a:avLst/>
          </a:prstGeom>
          <a:noFill/>
        </p:spPr>
        <p:txBody>
          <a:bodyPr wrap="square" rtlCol="0">
            <a:spAutoFit/>
          </a:bodyPr>
          <a:lstStyle/>
          <a:p>
            <a:r>
              <a:rPr lang="zh-CN" altLang="en-US" sz="9600" b="1">
                <a:latin typeface="华文中宋" panose="02010600040101010101" charset="-122"/>
                <a:ea typeface="华文中宋" panose="02010600040101010101" charset="-122"/>
                <a:cs typeface="舒窈英文衡水体" panose="02000500000000000000" charset="0"/>
              </a:rPr>
              <a:t>培优四阅读</a:t>
            </a:r>
            <a:r>
              <a:rPr lang="en-US" altLang="zh-CN" sz="8000" b="1">
                <a:latin typeface="舒窈英文衡水体" panose="02000500000000000000" charset="0"/>
                <a:cs typeface="舒窈英文衡水体" panose="02000500000000000000" charset="0"/>
              </a:rPr>
              <a:t>  </a:t>
            </a:r>
            <a:r>
              <a:rPr lang="en-US" altLang="zh-CN" sz="8000">
                <a:latin typeface="舒窈英文衡水体" panose="02000500000000000000" charset="0"/>
                <a:cs typeface="舒窈英文衡水体" panose="02000500000000000000" charset="0"/>
              </a:rPr>
              <a:t>         </a:t>
            </a:r>
          </a:p>
          <a:p>
            <a:r>
              <a:rPr lang="en-US" altLang="zh-CN" sz="8000">
                <a:latin typeface="舒窈英文衡水体" panose="02000500000000000000" charset="0"/>
                <a:cs typeface="舒窈英文衡水体" panose="02000500000000000000" charset="0"/>
              </a:rPr>
              <a:t>                        </a:t>
            </a:r>
          </a:p>
          <a:p>
            <a:r>
              <a:rPr lang="en-US" altLang="zh-CN" sz="8000">
                <a:latin typeface="舒窈英文衡水体" panose="02000500000000000000" charset="0"/>
                <a:cs typeface="舒窈英文衡水体" panose="02000500000000000000" charset="0"/>
              </a:rPr>
              <a:t>               </a:t>
            </a:r>
            <a:r>
              <a:rPr lang="en-US" altLang="zh-CN" sz="8000" b="1">
                <a:latin typeface="舒窈英文衡水体" panose="02000500000000000000" charset="0"/>
                <a:cs typeface="舒窈英文衡水体" panose="02000500000000000000" charset="0"/>
              </a:rPr>
              <a:t>---2023.5.17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120" y="76200"/>
            <a:ext cx="12063095" cy="4882515"/>
          </a:xfrm>
          <a:prstGeom prst="rect">
            <a:avLst/>
          </a:prstGeom>
          <a:noFill/>
          <a:ln w="76200">
            <a:solidFill>
              <a:schemeClr val="bg1"/>
            </a:solidFill>
          </a:ln>
        </p:spPr>
        <p:txBody>
          <a:bodyPr wrap="square" rtlCol="0" anchor="t">
            <a:noAutofit/>
          </a:bodyPr>
          <a:lstStyle/>
          <a:p>
            <a:pPr algn="l">
              <a:lnSpc>
                <a:spcPct val="16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rPr>
              <a:t>34.</a:t>
            </a:r>
            <a:r>
              <a:rPr sz="2800" b="1" u="sng">
                <a:latin typeface="舒窈英文衡水体" panose="02000500000000000000" charset="0"/>
                <a:ea typeface="华文中宋" panose="02010600040101010101" charset="-122"/>
                <a:cs typeface="舒窈英文衡水体" panose="02000500000000000000" charset="0"/>
                <a:sym typeface="+mn-ea"/>
              </a:rPr>
              <a:t>理解具体信息</a:t>
            </a:r>
            <a:r>
              <a:rPr lang="zh-CN" sz="2800" b="1">
                <a:latin typeface="舒窈英文衡水体" panose="02000500000000000000" charset="0"/>
                <a:ea typeface="华文中宋" panose="02010600040101010101" charset="-122"/>
                <a:cs typeface="舒窈英文衡水体" panose="02000500000000000000" charset="0"/>
                <a:sym typeface="+mn-ea"/>
              </a:rPr>
              <a:t>。</a:t>
            </a:r>
            <a:r>
              <a:rPr lang="en-US" altLang="zh-CN" sz="2800" b="1">
                <a:highlight>
                  <a:srgbClr val="FFFF00"/>
                </a:highlight>
                <a:latin typeface="舒窈英文衡水体" panose="02000500000000000000" charset="0"/>
                <a:ea typeface="华文中宋" panose="02010600040101010101" charset="-122"/>
                <a:cs typeface="舒窈英文衡水体" panose="02000500000000000000" charset="0"/>
                <a:sym typeface="+mn-ea"/>
              </a:rPr>
              <a:t>Increasing the amount of light</a:t>
            </a:r>
            <a:r>
              <a:rPr lang="en-US" altLang="zh-CN" sz="2800" b="1">
                <a:latin typeface="舒窈英文衡水体" panose="02000500000000000000" charset="0"/>
                <a:ea typeface="华文中宋" panose="02010600040101010101" charset="-122"/>
                <a:cs typeface="舒窈英文衡水体" panose="02000500000000000000" charset="0"/>
                <a:sym typeface="+mn-ea"/>
              </a:rPr>
              <a:t> </a:t>
            </a:r>
            <a:r>
              <a:rPr lang="en-US" altLang="zh-CN"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a:t>
            </a:r>
            <a:r>
              <a:rPr lang="en-US" altLang="zh-CN" sz="2800" b="1">
                <a:latin typeface="舒窈英文衡水体" panose="02000500000000000000" charset="0"/>
                <a:ea typeface="华文中宋" panose="02010600040101010101" charset="-122"/>
                <a:cs typeface="舒窈英文衡水体" panose="02000500000000000000" charset="0"/>
                <a:sym typeface="+mn-ea"/>
              </a:rPr>
              <a:t>the generators can absorb</a:t>
            </a:r>
            <a:r>
              <a:rPr lang="en-US" altLang="zh-CN"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 </a:t>
            </a:r>
            <a:r>
              <a:rPr lang="en-US" altLang="zh-CN" sz="2800" b="1">
                <a:latin typeface="舒窈英文衡水体" panose="02000500000000000000" charset="0"/>
                <a:ea typeface="华文中宋" panose="02010600040101010101" charset="-122"/>
                <a:cs typeface="舒窈英文衡水体" panose="02000500000000000000" charset="0"/>
                <a:sym typeface="+mn-ea"/>
              </a:rPr>
              <a:t>would allow them to make better use of shadows. So the team is working to improve the device’s </a:t>
            </a:r>
            <a:r>
              <a:rPr lang="en-US" altLang="zh-CN" sz="2800" b="1">
                <a:highlight>
                  <a:srgbClr val="FFFF00"/>
                </a:highlight>
                <a:latin typeface="舒窈英文衡水体" panose="02000500000000000000" charset="0"/>
                <a:ea typeface="华文中宋" panose="02010600040101010101" charset="-122"/>
                <a:cs typeface="舒窈英文衡水体" panose="02000500000000000000" charset="0"/>
                <a:sym typeface="+mn-ea"/>
              </a:rPr>
              <a:t>performance</a:t>
            </a:r>
            <a:r>
              <a:rPr lang="en-US" altLang="zh-CN" sz="2800" b="1">
                <a:latin typeface="舒窈英文衡水体" panose="02000500000000000000" charset="0"/>
                <a:ea typeface="华文中宋" panose="02010600040101010101" charset="-122"/>
                <a:cs typeface="舒窈英文衡水体" panose="02000500000000000000" charset="0"/>
                <a:sym typeface="+mn-ea"/>
              </a:rPr>
              <a:t> with strategies that solar cells use to gather light.</a:t>
            </a:r>
          </a:p>
          <a:p>
            <a:pPr algn="l">
              <a:lnSpc>
                <a:spcPct val="9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       increase-decrease </a:t>
            </a:r>
            <a:r>
              <a:rPr lang="zh-CN" altLang="en-US" sz="2800" b="1">
                <a:latin typeface="舒窈英文衡水体" panose="02000500000000000000" charset="0"/>
                <a:ea typeface="华文中宋" panose="02010600040101010101" charset="-122"/>
                <a:cs typeface="舒窈英文衡水体" panose="02000500000000000000" charset="0"/>
                <a:sym typeface="+mn-ea"/>
              </a:rPr>
              <a:t>增加</a:t>
            </a:r>
            <a:r>
              <a:rPr lang="en-US" altLang="zh-CN" sz="2800" b="1">
                <a:latin typeface="舒窈英文衡水体" panose="02000500000000000000" charset="0"/>
                <a:ea typeface="华文中宋" panose="02010600040101010101" charset="-122"/>
                <a:cs typeface="舒窈英文衡水体" panose="02000500000000000000" charset="0"/>
                <a:sym typeface="+mn-ea"/>
              </a:rPr>
              <a:t>-</a:t>
            </a:r>
            <a:r>
              <a:rPr lang="zh-CN" altLang="en-US" sz="2800" b="1">
                <a:latin typeface="舒窈英文衡水体" panose="02000500000000000000" charset="0"/>
                <a:ea typeface="华文中宋" panose="02010600040101010101" charset="-122"/>
                <a:cs typeface="舒窈英文衡水体" panose="02000500000000000000" charset="0"/>
                <a:sym typeface="+mn-ea"/>
              </a:rPr>
              <a:t>减少</a:t>
            </a:r>
            <a:r>
              <a:rPr lang="en-US" altLang="zh-CN" sz="2800" b="1">
                <a:latin typeface="舒窈英文衡水体" panose="02000500000000000000" charset="0"/>
                <a:ea typeface="华文中宋" panose="02010600040101010101" charset="-122"/>
                <a:cs typeface="舒窈英文衡水体" panose="02000500000000000000" charset="0"/>
                <a:sym typeface="+mn-ea"/>
              </a:rPr>
              <a:t>       perform-performance-performer</a:t>
            </a:r>
          </a:p>
          <a:p>
            <a:pPr algn="l">
              <a:lnSpc>
                <a:spcPct val="9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       absorb </a:t>
            </a:r>
            <a:r>
              <a:rPr lang="zh-CN" altLang="en-US" sz="2800" b="1">
                <a:latin typeface="舒窈英文衡水体" panose="02000500000000000000" charset="0"/>
                <a:ea typeface="华文中宋" panose="02010600040101010101" charset="-122"/>
                <a:cs typeface="舒窈英文衡水体" panose="02000500000000000000" charset="0"/>
                <a:sym typeface="+mn-ea"/>
              </a:rPr>
              <a:t>吸收</a:t>
            </a:r>
            <a:r>
              <a:rPr lang="en-US" altLang="zh-CN" sz="2800" b="1">
                <a:latin typeface="舒窈英文衡水体" panose="02000500000000000000" charset="0"/>
                <a:ea typeface="华文中宋" panose="02010600040101010101" charset="-122"/>
                <a:cs typeface="舒窈英文衡水体" panose="02000500000000000000" charset="0"/>
                <a:sym typeface="+mn-ea"/>
              </a:rPr>
              <a:t>;</a:t>
            </a:r>
            <a:r>
              <a:rPr lang="zh-CN" altLang="en-US" sz="2800" b="1">
                <a:latin typeface="舒窈英文衡水体" panose="02000500000000000000" charset="0"/>
                <a:ea typeface="华文中宋" panose="02010600040101010101" charset="-122"/>
                <a:cs typeface="舒窈英文衡水体" panose="02000500000000000000" charset="0"/>
                <a:sym typeface="+mn-ea"/>
              </a:rPr>
              <a:t>承担</a:t>
            </a:r>
            <a:r>
              <a:rPr lang="en-US" altLang="zh-CN" sz="2800" b="1">
                <a:latin typeface="舒窈英文衡水体" panose="02000500000000000000" charset="0"/>
                <a:ea typeface="华文中宋" panose="02010600040101010101" charset="-122"/>
                <a:cs typeface="舒窈英文衡水体" panose="02000500000000000000" charset="0"/>
                <a:sym typeface="+mn-ea"/>
              </a:rPr>
              <a:t>;</a:t>
            </a:r>
            <a:r>
              <a:rPr lang="zh-CN" altLang="en-US" sz="2800" b="1">
                <a:latin typeface="舒窈英文衡水体" panose="02000500000000000000" charset="0"/>
                <a:ea typeface="华文中宋" panose="02010600040101010101" charset="-122"/>
                <a:cs typeface="舒窈英文衡水体" panose="02000500000000000000" charset="0"/>
                <a:sym typeface="+mn-ea"/>
              </a:rPr>
              <a:t>耗费</a:t>
            </a:r>
            <a:r>
              <a:rPr lang="en-US" altLang="zh-CN" sz="2800" b="1">
                <a:latin typeface="舒窈英文衡水体" panose="02000500000000000000" charset="0"/>
                <a:ea typeface="华文中宋" panose="02010600040101010101" charset="-122"/>
                <a:cs typeface="舒窈英文衡水体" panose="02000500000000000000" charset="0"/>
                <a:sym typeface="+mn-ea"/>
              </a:rPr>
              <a:t>                allow sb. to do sth.      </a:t>
            </a:r>
            <a:r>
              <a:rPr lang="zh-CN" altLang="en-US" sz="2800" b="1">
                <a:latin typeface="舒窈英文衡水体" panose="02000500000000000000" charset="0"/>
                <a:ea typeface="华文中宋" panose="02010600040101010101" charset="-122"/>
                <a:cs typeface="舒窈英文衡水体" panose="02000500000000000000" charset="0"/>
                <a:sym typeface="+mn-ea"/>
              </a:rPr>
              <a:t>允许某人做某事</a:t>
            </a:r>
          </a:p>
          <a:p>
            <a:pPr algn="l">
              <a:lnSpc>
                <a:spcPct val="90000"/>
              </a:lnSpc>
              <a:buClrTx/>
              <a:buSzTx/>
              <a:buNone/>
            </a:pPr>
            <a:r>
              <a:rPr lang="zh-CN" altLang="en-US" sz="2800" b="1">
                <a:latin typeface="舒窈英文衡水体" panose="02000500000000000000" charset="0"/>
                <a:ea typeface="华文中宋" panose="02010600040101010101" charset="-122"/>
                <a:cs typeface="舒窈英文衡水体" panose="02000500000000000000" charset="0"/>
                <a:sym typeface="+mn-ea"/>
              </a:rPr>
              <a:t> </a:t>
            </a:r>
            <a:r>
              <a:rPr lang="en-US" altLang="zh-CN" sz="2800" b="1">
                <a:latin typeface="舒窈英文衡水体" panose="02000500000000000000" charset="0"/>
                <a:ea typeface="华文中宋" panose="02010600040101010101" charset="-122"/>
                <a:cs typeface="舒窈英文衡水体" panose="02000500000000000000" charset="0"/>
                <a:sym typeface="+mn-ea"/>
              </a:rPr>
              <a:t>      solar cells             </a:t>
            </a:r>
            <a:r>
              <a:rPr lang="zh-CN" altLang="en-US" sz="2800" b="1">
                <a:latin typeface="舒窈英文衡水体" panose="02000500000000000000" charset="0"/>
                <a:ea typeface="华文中宋" panose="02010600040101010101" charset="-122"/>
                <a:cs typeface="舒窈英文衡水体" panose="02000500000000000000" charset="0"/>
                <a:sym typeface="+mn-ea"/>
              </a:rPr>
              <a:t>太阳能电池</a:t>
            </a:r>
            <a:r>
              <a:rPr lang="en-US" altLang="zh-CN" sz="2800" b="1">
                <a:latin typeface="舒窈英文衡水体" panose="02000500000000000000" charset="0"/>
                <a:ea typeface="华文中宋" panose="02010600040101010101" charset="-122"/>
                <a:cs typeface="舒窈英文衡水体" panose="02000500000000000000" charset="0"/>
                <a:sym typeface="+mn-ea"/>
              </a:rPr>
              <a:t>     performance  性能;绩效;表演;执行;表现 </a:t>
            </a:r>
          </a:p>
          <a:p>
            <a:pPr algn="l">
              <a:lnSpc>
                <a:spcPct val="9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       use sth. to do sth. </a:t>
            </a:r>
            <a:r>
              <a:rPr lang="zh-CN" altLang="en-US" sz="2800" b="1">
                <a:latin typeface="舒窈英文衡水体" panose="02000500000000000000" charset="0"/>
                <a:ea typeface="华文中宋" panose="02010600040101010101" charset="-122"/>
                <a:cs typeface="舒窈英文衡水体" panose="02000500000000000000" charset="0"/>
                <a:sym typeface="+mn-ea"/>
              </a:rPr>
              <a:t>用</a:t>
            </a:r>
            <a:r>
              <a:rPr lang="en-US" altLang="zh-CN" sz="2800" b="1">
                <a:latin typeface="舒窈英文衡水体" panose="02000500000000000000" charset="0"/>
                <a:ea typeface="华文中宋" panose="02010600040101010101" charset="-122"/>
                <a:cs typeface="舒窈英文衡水体" panose="02000500000000000000" charset="0"/>
                <a:sym typeface="+mn-ea"/>
              </a:rPr>
              <a:t>...</a:t>
            </a:r>
            <a:r>
              <a:rPr lang="zh-CN" altLang="en-US" sz="2800" b="1">
                <a:latin typeface="舒窈英文衡水体" panose="02000500000000000000" charset="0"/>
                <a:ea typeface="华文中宋" panose="02010600040101010101" charset="-122"/>
                <a:cs typeface="舒窈英文衡水体" panose="02000500000000000000" charset="0"/>
                <a:sym typeface="+mn-ea"/>
              </a:rPr>
              <a:t>做某事</a:t>
            </a:r>
            <a:r>
              <a:rPr lang="en-US" altLang="zh-CN" sz="2800" b="1">
                <a:latin typeface="舒窈英文衡水体" panose="02000500000000000000" charset="0"/>
                <a:ea typeface="华文中宋" panose="02010600040101010101" charset="-122"/>
                <a:cs typeface="舒窈英文衡水体" panose="02000500000000000000" charset="0"/>
                <a:sym typeface="+mn-ea"/>
              </a:rPr>
              <a:t>      gather light    </a:t>
            </a:r>
            <a:r>
              <a:rPr lang="zh-CN" altLang="en-US" sz="2800" b="1">
                <a:latin typeface="舒窈英文衡水体" panose="02000500000000000000" charset="0"/>
                <a:ea typeface="华文中宋" panose="02010600040101010101" charset="-122"/>
                <a:cs typeface="舒窈英文衡水体" panose="02000500000000000000" charset="0"/>
                <a:sym typeface="+mn-ea"/>
              </a:rPr>
              <a:t>收集光线</a:t>
            </a:r>
            <a:r>
              <a:rPr lang="en-US" altLang="zh-CN" sz="2800" b="1">
                <a:latin typeface="舒窈英文衡水体" panose="02000500000000000000" charset="0"/>
                <a:ea typeface="华文中宋" panose="02010600040101010101" charset="-122"/>
                <a:cs typeface="舒窈英文衡水体" panose="02000500000000000000" charset="0"/>
                <a:sym typeface="+mn-ea"/>
              </a:rPr>
              <a:t> </a:t>
            </a:r>
          </a:p>
          <a:p>
            <a:pPr algn="l">
              <a:lnSpc>
                <a:spcPct val="9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      34.C. efficiency  效率；功率</a:t>
            </a:r>
          </a:p>
        </p:txBody>
      </p:sp>
      <p:sp>
        <p:nvSpPr>
          <p:cNvPr id="2" name="文本框 1"/>
          <p:cNvSpPr txBox="1"/>
          <p:nvPr/>
        </p:nvSpPr>
        <p:spPr>
          <a:xfrm>
            <a:off x="199390" y="535940"/>
            <a:ext cx="11935460" cy="2084705"/>
          </a:xfrm>
          <a:prstGeom prst="rect">
            <a:avLst/>
          </a:prstGeom>
          <a:noFill/>
        </p:spPr>
        <p:txBody>
          <a:bodyPr wrap="square" rtlCol="0" anchor="t">
            <a:spAutoFit/>
          </a:bodyPr>
          <a:lstStyle/>
          <a:p>
            <a:pPr>
              <a:lnSpc>
                <a:spcPct val="160000"/>
              </a:lnSpc>
            </a:pPr>
            <a:r>
              <a:rPr lang="en-US" altLang="zh-CN" sz="2400" b="1">
                <a:solidFill>
                  <a:srgbClr val="C00000"/>
                </a:solidFill>
                <a:latin typeface="华文中宋" panose="02010600040101010101" charset="-122"/>
                <a:ea typeface="华文中宋" panose="02010600040101010101" charset="-122"/>
                <a:cs typeface="华文中宋" panose="02010600040101010101" charset="-122"/>
              </a:rPr>
              <a:t>                             </a:t>
            </a:r>
            <a:r>
              <a:rPr lang="zh-CN" altLang="en-US" sz="2400" b="1" u="sng">
                <a:solidFill>
                  <a:srgbClr val="C00000"/>
                </a:solidFill>
                <a:latin typeface="华文中宋" panose="02010600040101010101" charset="-122"/>
                <a:ea typeface="华文中宋" panose="02010600040101010101" charset="-122"/>
                <a:cs typeface="华文中宋" panose="02010600040101010101" charset="-122"/>
              </a:rPr>
              <a:t>增加发电机吸收的光量可以让它们更好地利用阴影。</a:t>
            </a:r>
          </a:p>
          <a:p>
            <a:pPr>
              <a:lnSpc>
                <a:spcPct val="190000"/>
              </a:lnSpc>
            </a:pPr>
            <a:r>
              <a:rPr lang="en-US" altLang="zh-CN" sz="2400" b="1">
                <a:solidFill>
                  <a:srgbClr val="C00000"/>
                </a:solidFill>
                <a:latin typeface="华文中宋" panose="02010600040101010101" charset="-122"/>
                <a:ea typeface="华文中宋" panose="02010600040101010101" charset="-122"/>
                <a:cs typeface="华文中宋" panose="02010600040101010101" charset="-122"/>
              </a:rPr>
              <a:t>                                                                         </a:t>
            </a:r>
            <a:r>
              <a:rPr lang="zh-CN" altLang="en-US" sz="2400" b="1" u="sng">
                <a:solidFill>
                  <a:srgbClr val="C00000"/>
                </a:solidFill>
                <a:latin typeface="华文中宋" panose="02010600040101010101" charset="-122"/>
                <a:ea typeface="华文中宋" panose="02010600040101010101" charset="-122"/>
                <a:cs typeface="华文中宋" panose="02010600040101010101" charset="-122"/>
              </a:rPr>
              <a:t>因此，该团队正致力于太阳能电池板收集光线的策略来提高这个设备的性能。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2042160" cy="829945"/>
          </a:xfrm>
          <a:prstGeom prst="rect">
            <a:avLst/>
          </a:prstGeom>
          <a:noFill/>
        </p:spPr>
        <p:txBody>
          <a:bodyPr wrap="square" rtlCol="0" anchor="t">
            <a:spAutoFit/>
          </a:bodyPr>
          <a:lstStyle/>
          <a:p>
            <a:r>
              <a:rPr lang="zh-CN" altLang="en-US" sz="4800" b="1" dirty="0">
                <a:highlight>
                  <a:srgbClr val="008080"/>
                </a:highlight>
                <a:latin typeface="舒窈英文衡水体" panose="02000500000000000000" charset="0"/>
                <a:cs typeface="舒窈英文衡水体" panose="02000500000000000000" charset="0"/>
                <a:sym typeface="+mn-ea"/>
              </a:rPr>
              <a:t>七选五</a:t>
            </a:r>
          </a:p>
        </p:txBody>
      </p:sp>
      <p:sp>
        <p:nvSpPr>
          <p:cNvPr id="3" name="文本框 2"/>
          <p:cNvSpPr txBox="1"/>
          <p:nvPr/>
        </p:nvSpPr>
        <p:spPr>
          <a:xfrm>
            <a:off x="1965960" y="0"/>
            <a:ext cx="10225405" cy="1568450"/>
          </a:xfrm>
          <a:prstGeom prst="rect">
            <a:avLst/>
          </a:prstGeom>
          <a:noFill/>
        </p:spPr>
        <p:txBody>
          <a:bodyPr wrap="square" rtlCol="0" anchor="t">
            <a:spAutoFit/>
          </a:bodyPr>
          <a:lstStyle/>
          <a:p>
            <a:pPr algn="l">
              <a:buClrTx/>
              <a:buSzTx/>
              <a:buNone/>
            </a:pPr>
            <a:r>
              <a:rPr lang="en-US" altLang="zh-CN" sz="2400" b="1" dirty="0">
                <a:latin typeface="华文中宋" panose="02010600040101010101" charset="-122"/>
                <a:ea typeface="华文中宋" panose="02010600040101010101" charset="-122"/>
                <a:cs typeface="舒窈英文衡水体" panose="02000500000000000000" charset="0"/>
              </a:rPr>
              <a:t>语篇类型:</a:t>
            </a:r>
            <a:r>
              <a:rPr lang="en-US" altLang="zh-CN" sz="2400" b="1" u="sng" dirty="0">
                <a:latin typeface="华文中宋" panose="02010600040101010101" charset="-122"/>
                <a:ea typeface="华文中宋" panose="02010600040101010101" charset="-122"/>
                <a:cs typeface="舒窈英文衡水体" panose="02000500000000000000" charset="0"/>
              </a:rPr>
              <a:t>说明文</a:t>
            </a:r>
            <a:r>
              <a:rPr lang="en-US" altLang="zh-CN" sz="2400" b="1" dirty="0">
                <a:latin typeface="华文中宋" panose="02010600040101010101" charset="-122"/>
                <a:ea typeface="华文中宋" panose="02010600040101010101" charset="-122"/>
                <a:cs typeface="舒窈英文衡水体" panose="02000500000000000000" charset="0"/>
              </a:rPr>
              <a:t> 主题语境:人与自我---做人与做事---做出适合自己的选择</a:t>
            </a:r>
            <a:r>
              <a:rPr lang="zh-CN" altLang="en-US" sz="2400" b="1" dirty="0">
                <a:latin typeface="华文中宋" panose="02010600040101010101" charset="-122"/>
                <a:ea typeface="华文中宋" panose="02010600040101010101" charset="-122"/>
                <a:cs typeface="舒窈英文衡水体" panose="02000500000000000000" charset="0"/>
              </a:rPr>
              <a:t>。</a:t>
            </a:r>
            <a:r>
              <a:rPr lang="en-US" altLang="zh-CN" sz="2400" b="1" u="sng" dirty="0">
                <a:latin typeface="华文中宋" panose="02010600040101010101" charset="-122"/>
                <a:ea typeface="华文中宋" panose="02010600040101010101" charset="-122"/>
                <a:cs typeface="舒窈英文衡水体" panose="02000500000000000000" charset="0"/>
              </a:rPr>
              <a:t>语境概述:通常,人们赞同别人的做法只是为了融入其中，但是这并不意味着别人做的事情对你来说是适合的。本文讲述了几个步骤可以帮你弄明白,做出适合自己的决定</a:t>
            </a:r>
            <a:r>
              <a:rPr lang="zh-CN" altLang="en-US" sz="2400" b="1" u="sng" dirty="0">
                <a:latin typeface="华文中宋" panose="02010600040101010101" charset="-122"/>
                <a:ea typeface="华文中宋" panose="02010600040101010101" charset="-122"/>
                <a:cs typeface="舒窈英文衡水体" panose="02000500000000000000" charset="0"/>
              </a:rPr>
              <a:t>。</a:t>
            </a:r>
            <a:r>
              <a:rPr lang="zh-CN" altLang="en-US" sz="2400" b="1" dirty="0">
                <a:latin typeface="舒窈英文衡水体" panose="02000500000000000000" charset="0"/>
                <a:ea typeface="华文中宋" panose="02010600040101010101" charset="-122"/>
                <a:cs typeface="舒窈英文衡水体" panose="02000500000000000000" charset="0"/>
              </a:rPr>
              <a:t>（</a:t>
            </a:r>
            <a:r>
              <a:rPr lang="en-US" altLang="zh-CN" sz="2400" b="1" dirty="0">
                <a:latin typeface="舒窈英文衡水体" panose="02000500000000000000" charset="0"/>
                <a:ea typeface="华文中宋" panose="02010600040101010101" charset="-122"/>
                <a:cs typeface="舒窈英文衡水体" panose="02000500000000000000" charset="0"/>
              </a:rPr>
              <a:t>para.1</a:t>
            </a:r>
            <a:r>
              <a:rPr lang="zh-CN" altLang="en-US" sz="2400" b="1" dirty="0">
                <a:latin typeface="舒窈英文衡水体" panose="02000500000000000000" charset="0"/>
                <a:ea typeface="华文中宋" panose="02010600040101010101" charset="-122"/>
                <a:cs typeface="舒窈英文衡水体" panose="02000500000000000000" charset="0"/>
              </a:rPr>
              <a:t>）</a:t>
            </a:r>
          </a:p>
        </p:txBody>
      </p:sp>
      <p:sp>
        <p:nvSpPr>
          <p:cNvPr id="5" name="文本框 4"/>
          <p:cNvSpPr txBox="1"/>
          <p:nvPr/>
        </p:nvSpPr>
        <p:spPr>
          <a:xfrm>
            <a:off x="0" y="1924050"/>
            <a:ext cx="12049760" cy="1074420"/>
          </a:xfrm>
          <a:prstGeom prst="rect">
            <a:avLst/>
          </a:prstGeom>
          <a:noFill/>
          <a:ln w="76200">
            <a:solidFill>
              <a:schemeClr val="bg1"/>
            </a:solidFill>
          </a:ln>
        </p:spPr>
        <p:txBody>
          <a:bodyPr wrap="square" rtlCol="0" anchor="t">
            <a:noAutofit/>
          </a:bodyPr>
          <a:lstStyle/>
          <a:p>
            <a:pPr algn="l">
              <a:lnSpc>
                <a:spcPct val="11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36.C </a:t>
            </a:r>
            <a:r>
              <a:rPr lang="en-US" altLang="zh-CN" sz="2800" b="1" u="sng">
                <a:latin typeface="舒窈英文衡水体" panose="02000500000000000000" charset="0"/>
                <a:ea typeface="华文中宋" panose="02010600040101010101" charset="-122"/>
                <a:cs typeface="舒窈英文衡水体" panose="02000500000000000000" charset="0"/>
                <a:sym typeface="+mn-ea"/>
              </a:rPr>
              <a:t>上下文衔接</a:t>
            </a:r>
            <a:r>
              <a:rPr lang="zh-CN" altLang="en-US" sz="2800" b="1">
                <a:latin typeface="舒窈英文衡水体" panose="02000500000000000000" charset="0"/>
                <a:ea typeface="华文中宋" panose="02010600040101010101" charset="-122"/>
                <a:cs typeface="舒窈英文衡水体" panose="02000500000000000000" charset="0"/>
                <a:sym typeface="+mn-ea"/>
              </a:rPr>
              <a:t>。</a:t>
            </a:r>
            <a:r>
              <a:rPr lang="en-US" altLang="zh-CN" sz="2800" b="1">
                <a:latin typeface="舒窈英文衡水体" panose="02000500000000000000" charset="0"/>
                <a:ea typeface="华文中宋" panose="02010600040101010101" charset="-122"/>
                <a:cs typeface="舒窈英文衡水体" panose="02000500000000000000" charset="0"/>
                <a:sym typeface="+mn-ea"/>
              </a:rPr>
              <a:t>空前</a:t>
            </a:r>
            <a:r>
              <a:rPr lang="en-US" altLang="zh-CN" sz="2800" b="1" u="sng">
                <a:latin typeface="舒窈英文衡水体" panose="02000500000000000000" charset="0"/>
                <a:ea typeface="华文中宋" panose="02010600040101010101" charset="-122"/>
                <a:cs typeface="舒窈英文衡水体" panose="02000500000000000000" charset="0"/>
                <a:sym typeface="+mn-ea"/>
              </a:rPr>
              <a:t>提到人们赞同别人的做法只是为了</a:t>
            </a:r>
            <a:r>
              <a:rPr lang="en-US" altLang="zh-CN" sz="2800" b="1" u="sng">
                <a:highlight>
                  <a:srgbClr val="FFFF00"/>
                </a:highlight>
                <a:latin typeface="舒窈英文衡水体" panose="02000500000000000000" charset="0"/>
                <a:ea typeface="华文中宋" panose="02010600040101010101" charset="-122"/>
                <a:cs typeface="舒窈英文衡水体" panose="02000500000000000000" charset="0"/>
                <a:sym typeface="+mn-ea"/>
              </a:rPr>
              <a:t>融人其中</a:t>
            </a:r>
            <a:r>
              <a:rPr lang="en-US" altLang="zh-CN" sz="2800" b="1">
                <a:latin typeface="舒窈英文衡水体" panose="02000500000000000000" charset="0"/>
                <a:ea typeface="华文中宋" panose="02010600040101010101" charset="-122"/>
                <a:cs typeface="舒窈英文衡水体" panose="02000500000000000000" charset="0"/>
                <a:sym typeface="+mn-ea"/>
              </a:rPr>
              <a:t>,此空应讲述人们为什么这么做,故 C 项</a:t>
            </a:r>
            <a:r>
              <a:rPr lang="en-US" altLang="zh-CN" sz="2800" b="1">
                <a:highlight>
                  <a:srgbClr val="FFFF00"/>
                </a:highlight>
                <a:latin typeface="舒窈英文衡水体" panose="02000500000000000000" charset="0"/>
                <a:ea typeface="华文中宋" panose="02010600040101010101" charset="-122"/>
                <a:cs typeface="舒窈英文衡水体" panose="02000500000000000000" charset="0"/>
                <a:sym typeface="+mn-ea"/>
              </a:rPr>
              <a:t>(因此,他们可以避免被排斥的感觉)</a:t>
            </a:r>
            <a:r>
              <a:rPr lang="en-US" altLang="zh-CN" sz="2800" b="1">
                <a:latin typeface="舒窈英文衡水体" panose="02000500000000000000" charset="0"/>
                <a:ea typeface="华文中宋" panose="02010600040101010101" charset="-122"/>
                <a:cs typeface="舒窈英文衡水体" panose="02000500000000000000" charset="0"/>
                <a:sym typeface="+mn-ea"/>
              </a:rPr>
              <a:t>符合语境</a:t>
            </a:r>
            <a:r>
              <a:rPr lang="zh-CN" altLang="en-US" sz="2800" b="1">
                <a:latin typeface="舒窈英文衡水体" panose="02000500000000000000" charset="0"/>
                <a:ea typeface="华文中宋" panose="02010600040101010101" charset="-122"/>
                <a:cs typeface="舒窈英文衡水体" panose="02000500000000000000" charset="0"/>
                <a:sym typeface="+mn-ea"/>
              </a:rPr>
              <a:t>。</a:t>
            </a:r>
          </a:p>
        </p:txBody>
      </p:sp>
      <p:sp>
        <p:nvSpPr>
          <p:cNvPr id="6" name="文本框 5"/>
          <p:cNvSpPr txBox="1"/>
          <p:nvPr/>
        </p:nvSpPr>
        <p:spPr>
          <a:xfrm>
            <a:off x="71120" y="3354070"/>
            <a:ext cx="12049760" cy="1595120"/>
          </a:xfrm>
          <a:prstGeom prst="rect">
            <a:avLst/>
          </a:prstGeom>
          <a:noFill/>
          <a:ln w="76200">
            <a:solidFill>
              <a:schemeClr val="bg1"/>
            </a:solidFill>
          </a:ln>
        </p:spPr>
        <p:txBody>
          <a:bodyPr wrap="square" rtlCol="0" anchor="t">
            <a:noAutofit/>
          </a:bodyPr>
          <a:lstStyle/>
          <a:p>
            <a:pPr algn="l">
              <a:lnSpc>
                <a:spcPct val="11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37.D </a:t>
            </a:r>
            <a:r>
              <a:rPr lang="en-US" altLang="zh-CN" sz="2800" b="1" u="sng">
                <a:latin typeface="舒窈英文衡水体" panose="02000500000000000000" charset="0"/>
                <a:ea typeface="华文中宋" panose="02010600040101010101" charset="-122"/>
                <a:cs typeface="舒窈英文衡水体" panose="02000500000000000000" charset="0"/>
                <a:sym typeface="+mn-ea"/>
              </a:rPr>
              <a:t>分析语境寻线索</a:t>
            </a:r>
            <a:r>
              <a:rPr lang="zh-CN" altLang="en-US" sz="2800" b="1">
                <a:latin typeface="舒窈英文衡水体" panose="02000500000000000000" charset="0"/>
                <a:ea typeface="华文中宋" panose="02010600040101010101" charset="-122"/>
                <a:cs typeface="舒窈英文衡水体" panose="02000500000000000000" charset="0"/>
                <a:sym typeface="+mn-ea"/>
              </a:rPr>
              <a:t>。空后提到</a:t>
            </a:r>
            <a:r>
              <a:rPr lang="en-US" altLang="zh-CN"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a:t>
            </a:r>
            <a:r>
              <a:rPr lang="zh-CN" altLang="en-US"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It doesnt require much</a:t>
            </a:r>
            <a:r>
              <a:rPr lang="en-US" altLang="zh-CN"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 </a:t>
            </a:r>
            <a:r>
              <a:rPr lang="zh-CN" altLang="en-US"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thinking</a:t>
            </a:r>
            <a:r>
              <a:rPr lang="en-US" altLang="zh-CN"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a:t>
            </a:r>
            <a:r>
              <a:rPr lang="zh-CN" altLang="en-US"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a:t>
            </a:r>
            <a:r>
              <a:rPr lang="zh-CN" altLang="en-US" sz="2800" b="1">
                <a:latin typeface="舒窈英文衡水体" panose="02000500000000000000" charset="0"/>
                <a:ea typeface="华文中宋" panose="02010600040101010101" charset="-122"/>
                <a:cs typeface="舒窈英文衡水体" panose="02000500000000000000" charset="0"/>
                <a:sym typeface="+mn-ea"/>
              </a:rPr>
              <a:t>故此空应讲</a:t>
            </a:r>
            <a:r>
              <a:rPr lang="zh-CN" altLang="en-US" sz="2800" b="1">
                <a:highlight>
                  <a:srgbClr val="FFFF00"/>
                </a:highlight>
                <a:latin typeface="舒窈英文衡水体" panose="02000500000000000000" charset="0"/>
                <a:ea typeface="华文中宋" panose="02010600040101010101" charset="-122"/>
                <a:cs typeface="舒窈英文衡水体" panose="02000500000000000000" charset="0"/>
                <a:sym typeface="+mn-ea"/>
              </a:rPr>
              <a:t>不需要太多思考的做法或行为</a:t>
            </a:r>
            <a:r>
              <a:rPr lang="zh-CN" altLang="en-US" sz="2800" b="1">
                <a:latin typeface="舒窈英文衡水体" panose="02000500000000000000" charset="0"/>
                <a:ea typeface="华文中宋" panose="02010600040101010101" charset="-122"/>
                <a:cs typeface="舒窈英文衡水体" panose="02000500000000000000" charset="0"/>
                <a:sym typeface="+mn-ea"/>
              </a:rPr>
              <a:t>，对比选项定答案:D项(</a:t>
            </a:r>
            <a:r>
              <a:rPr lang="zh-CN" altLang="en-US" sz="2800" b="1" u="sng">
                <a:solidFill>
                  <a:srgbClr val="C00000"/>
                </a:solidFill>
                <a:latin typeface="舒窈英文衡水体" panose="02000500000000000000" charset="0"/>
                <a:ea typeface="华文中宋" panose="02010600040101010101" charset="-122"/>
                <a:cs typeface="舒窈英文衡水体" panose="02000500000000000000" charset="0"/>
                <a:sym typeface="+mn-ea"/>
              </a:rPr>
              <a:t>陷人别人正在做的事情很容易</a:t>
            </a:r>
            <a:r>
              <a:rPr lang="zh-CN" altLang="en-US" sz="2800" b="1">
                <a:latin typeface="舒窈英文衡水体" panose="02000500000000000000" charset="0"/>
                <a:ea typeface="华文中宋" panose="02010600040101010101" charset="-122"/>
                <a:cs typeface="舒窈英文衡水体" panose="02000500000000000000" charset="0"/>
                <a:sym typeface="+mn-ea"/>
              </a:rPr>
              <a:t>)提到了</a:t>
            </a:r>
            <a:r>
              <a:rPr lang="zh-CN" altLang="en-US" sz="2800" b="1" u="sng">
                <a:latin typeface="舒窈英文衡水体" panose="02000500000000000000" charset="0"/>
                <a:ea typeface="华文中宋" panose="02010600040101010101" charset="-122"/>
                <a:cs typeface="舒窈英文衡水体" panose="02000500000000000000" charset="0"/>
                <a:sym typeface="+mn-ea"/>
              </a:rPr>
              <a:t>不需要太多思考的行为</a:t>
            </a:r>
            <a:r>
              <a:rPr lang="zh-CN" altLang="en-US" sz="2800" b="1">
                <a:latin typeface="舒窈英文衡水体" panose="02000500000000000000" charset="0"/>
                <a:ea typeface="华文中宋" panose="02010600040101010101" charset="-122"/>
                <a:cs typeface="舒窈英文衡水体" panose="02000500000000000000" charset="0"/>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bldLvl="0" animBg="1"/>
      <p:bldP spid="5" grpId="1" animBg="1"/>
      <p:bldP spid="6" grpId="0" animBg="1"/>
      <p:bldP spid="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1120" y="0"/>
            <a:ext cx="12121515" cy="2860675"/>
          </a:xfrm>
          <a:prstGeom prst="rect">
            <a:avLst/>
          </a:prstGeom>
          <a:noFill/>
          <a:ln w="76200">
            <a:solidFill>
              <a:schemeClr val="bg1"/>
            </a:solidFill>
          </a:ln>
        </p:spPr>
        <p:txBody>
          <a:bodyPr wrap="square" rtlCol="0" anchor="t">
            <a:noAutofit/>
          </a:bodyPr>
          <a:lstStyle/>
          <a:p>
            <a:pPr algn="l">
              <a:lnSpc>
                <a:spcPct val="110000"/>
              </a:lnSpc>
              <a:buClrTx/>
              <a:buSzTx/>
              <a:buNone/>
            </a:pPr>
            <a:r>
              <a:rPr sz="2800" b="1">
                <a:latin typeface="舒窈英文衡水体" panose="02000500000000000000" charset="0"/>
                <a:ea typeface="华文中宋" panose="02010600040101010101" charset="-122"/>
                <a:cs typeface="舒窈英文衡水体" panose="02000500000000000000" charset="0"/>
                <a:sym typeface="+mn-ea"/>
              </a:rPr>
              <a:t>40.E </a:t>
            </a:r>
            <a:r>
              <a:rPr sz="2800" b="1" u="sng">
                <a:latin typeface="舒窈英文衡水体" panose="02000500000000000000" charset="0"/>
                <a:ea typeface="华文中宋" panose="02010600040101010101" charset="-122"/>
                <a:cs typeface="舒窈英文衡水体" panose="02000500000000000000" charset="0"/>
                <a:sym typeface="+mn-ea"/>
              </a:rPr>
              <a:t>分析语境寻线索</a:t>
            </a:r>
            <a:r>
              <a:rPr lang="en-US" sz="2800" b="1">
                <a:latin typeface="舒窈英文衡水体" panose="02000500000000000000" charset="0"/>
                <a:ea typeface="华文中宋" panose="02010600040101010101" charset="-122"/>
                <a:cs typeface="舒窈英文衡水体" panose="02000500000000000000" charset="0"/>
                <a:sym typeface="+mn-ea"/>
              </a:rPr>
              <a:t> </a:t>
            </a:r>
            <a:r>
              <a:rPr lang="zh-CN" altLang="en-US" sz="2800" b="1">
                <a:latin typeface="舒窈英文衡水体" panose="02000500000000000000" charset="0"/>
                <a:ea typeface="华文中宋" panose="02010600040101010101" charset="-122"/>
                <a:cs typeface="舒窈英文衡水体" panose="02000500000000000000" charset="0"/>
                <a:sym typeface="+mn-ea"/>
              </a:rPr>
              <a:t>。</a:t>
            </a:r>
            <a:r>
              <a:rPr sz="2800" b="1">
                <a:latin typeface="舒窈英文衡水体" panose="02000500000000000000" charset="0"/>
                <a:ea typeface="华文中宋" panose="02010600040101010101" charset="-122"/>
                <a:cs typeface="舒窈英文衡水体" panose="02000500000000000000" charset="0"/>
                <a:sym typeface="+mn-ea"/>
              </a:rPr>
              <a:t>根据"Since having a one-sidedapproach to things frequently results in biased( 片面的) and poordecision-making</a:t>
            </a:r>
            <a:r>
              <a:rPr lang="en-US" sz="2800" b="1">
                <a:latin typeface="舒窈英文衡水体" panose="02000500000000000000" charset="0"/>
                <a:ea typeface="华文中宋" panose="02010600040101010101" charset="-122"/>
                <a:cs typeface="舒窈英文衡水体" panose="02000500000000000000" charset="0"/>
                <a:sym typeface="+mn-ea"/>
              </a:rPr>
              <a:t>, i</a:t>
            </a:r>
            <a:r>
              <a:rPr sz="2800" b="1">
                <a:latin typeface="舒窈英文衡水体" panose="02000500000000000000" charset="0"/>
                <a:ea typeface="华文中宋" panose="02010600040101010101" charset="-122"/>
                <a:cs typeface="舒窈英文衡水体" panose="02000500000000000000" charset="0"/>
                <a:sym typeface="+mn-ea"/>
              </a:rPr>
              <a:t>t's generally best to evaluate your choices fro</a:t>
            </a:r>
            <a:r>
              <a:rPr lang="en-US" sz="2800" b="1">
                <a:latin typeface="舒窈英文衡水体" panose="02000500000000000000" charset="0"/>
                <a:ea typeface="华文中宋" panose="02010600040101010101" charset="-122"/>
                <a:cs typeface="舒窈英文衡水体" panose="02000500000000000000" charset="0"/>
                <a:sym typeface="+mn-ea"/>
              </a:rPr>
              <a:t>m </a:t>
            </a:r>
            <a:r>
              <a:rPr sz="2800" b="1">
                <a:latin typeface="舒窈英文衡水体" panose="02000500000000000000" charset="0"/>
                <a:ea typeface="华文中宋" panose="02010600040101010101" charset="-122"/>
                <a:cs typeface="舒窈英文衡水体" panose="02000500000000000000" charset="0"/>
                <a:sym typeface="+mn-ea"/>
              </a:rPr>
              <a:t>different angles</a:t>
            </a:r>
            <a:r>
              <a:rPr lang="en-US" sz="2800" b="1">
                <a:latin typeface="舒窈英文衡水体" panose="02000500000000000000" charset="0"/>
                <a:ea typeface="华文中宋" panose="02010600040101010101" charset="-122"/>
                <a:cs typeface="舒窈英文衡水体" panose="02000500000000000000" charset="0"/>
                <a:sym typeface="+mn-ea"/>
              </a:rPr>
              <a:t>.</a:t>
            </a:r>
            <a:r>
              <a:rPr sz="2800" b="1">
                <a:latin typeface="舒窈英文衡水体" panose="02000500000000000000" charset="0"/>
                <a:ea typeface="华文中宋" panose="02010600040101010101" charset="-122"/>
                <a:cs typeface="舒窈英文衡水体" panose="02000500000000000000" charset="0"/>
                <a:sym typeface="+mn-ea"/>
              </a:rPr>
              <a:t>"可知片面的方法会导致片面的和糟糕的决策</a:t>
            </a:r>
            <a:r>
              <a:rPr lang="zh-CN" sz="2800" b="1">
                <a:latin typeface="舒窈英文衡水体" panose="02000500000000000000" charset="0"/>
                <a:ea typeface="华文中宋" panose="02010600040101010101" charset="-122"/>
                <a:cs typeface="舒窈英文衡水体" panose="02000500000000000000" charset="0"/>
                <a:sym typeface="+mn-ea"/>
              </a:rPr>
              <a:t>，</a:t>
            </a:r>
            <a:r>
              <a:rPr sz="2800" b="1">
                <a:latin typeface="舒窈英文衡水体" panose="02000500000000000000" charset="0"/>
                <a:ea typeface="华文中宋" panose="02010600040101010101" charset="-122"/>
                <a:cs typeface="舒窈英文衡水体" panose="02000500000000000000" charset="0"/>
                <a:sym typeface="+mn-ea"/>
              </a:rPr>
              <a:t>所以最好从不同的角度评估你的选择</a:t>
            </a:r>
            <a:r>
              <a:rPr lang="zh-CN" sz="2800" b="1">
                <a:latin typeface="舒窈英文衡水体" panose="02000500000000000000" charset="0"/>
                <a:ea typeface="华文中宋" panose="02010600040101010101" charset="-122"/>
                <a:cs typeface="舒窈英文衡水体" panose="02000500000000000000" charset="0"/>
                <a:sym typeface="+mn-ea"/>
              </a:rPr>
              <a:t>。</a:t>
            </a:r>
            <a:r>
              <a:rPr sz="2800" b="1">
                <a:latin typeface="舒窈英文衡水体" panose="02000500000000000000" charset="0"/>
                <a:ea typeface="华文中宋" panose="02010600040101010101" charset="-122"/>
                <a:cs typeface="舒窈英文衡水体" panose="02000500000000000000" charset="0"/>
                <a:sym typeface="+mn-ea"/>
              </a:rPr>
              <a:t>对比选项定答案:E 项</a:t>
            </a:r>
            <a:r>
              <a:rPr sz="2800" b="1">
                <a:highlight>
                  <a:srgbClr val="FFFF00"/>
                </a:highlight>
                <a:latin typeface="舒窈英文衡水体" panose="02000500000000000000" charset="0"/>
                <a:ea typeface="华文中宋" panose="02010600040101010101" charset="-122"/>
                <a:cs typeface="舒窈英文衡水体" panose="02000500000000000000" charset="0"/>
                <a:sym typeface="+mn-ea"/>
              </a:rPr>
              <a:t>(倾听别人的意见也是一样)</a:t>
            </a:r>
            <a:r>
              <a:rPr sz="2800" b="1">
                <a:latin typeface="舒窈英文衡水体" panose="02000500000000000000" charset="0"/>
                <a:ea typeface="华文中宋" panose="02010600040101010101" charset="-122"/>
                <a:cs typeface="舒窈英文衡水体" panose="02000500000000000000" charset="0"/>
                <a:sym typeface="+mn-ea"/>
              </a:rPr>
              <a:t>与前句语意连贯</a:t>
            </a:r>
            <a:r>
              <a:rPr sz="2800" b="1">
                <a:highlight>
                  <a:srgbClr val="FFFF00"/>
                </a:highlight>
                <a:latin typeface="舒窈英文衡水体" panose="02000500000000000000" charset="0"/>
                <a:ea typeface="华文中宋" panose="02010600040101010101" charset="-122"/>
                <a:cs typeface="舒窈英文衡水体" panose="02000500000000000000" charset="0"/>
                <a:sym typeface="+mn-ea"/>
              </a:rPr>
              <a:t>讲述无论是做决定还是倾听别人意见都需要从不同的角度评估你的选择</a:t>
            </a:r>
            <a:r>
              <a:rPr sz="2800" b="1">
                <a:latin typeface="舒窈英文衡水体" panose="02000500000000000000" charset="0"/>
                <a:ea typeface="华文中宋" panose="02010600040101010101" charset="-122"/>
                <a:cs typeface="舒窈英文衡水体" panose="02000500000000000000" charset="0"/>
                <a:sym typeface="+mn-ea"/>
              </a:rPr>
              <a:t>。</a:t>
            </a:r>
          </a:p>
        </p:txBody>
      </p:sp>
      <p:sp>
        <p:nvSpPr>
          <p:cNvPr id="8" name="文本框 7"/>
          <p:cNvSpPr txBox="1"/>
          <p:nvPr/>
        </p:nvSpPr>
        <p:spPr>
          <a:xfrm>
            <a:off x="71120" y="3225800"/>
            <a:ext cx="12049760" cy="3555365"/>
          </a:xfrm>
          <a:prstGeom prst="rect">
            <a:avLst/>
          </a:prstGeom>
          <a:noFill/>
          <a:ln w="76200">
            <a:solidFill>
              <a:schemeClr val="bg1"/>
            </a:solidFill>
          </a:ln>
        </p:spPr>
        <p:txBody>
          <a:bodyPr wrap="square" rtlCol="0" anchor="t">
            <a:noAutofit/>
          </a:bodyPr>
          <a:lstStyle/>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1.go along with 对某事表示赞同       </a:t>
            </a:r>
          </a:p>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2.fit in </a:t>
            </a:r>
            <a:r>
              <a:rPr lang="en-US" altLang="zh-CN" sz="2800" b="1">
                <a:latin typeface="Calibri" panose="020F0502020204030204" charset="0"/>
                <a:ea typeface="华文中宋" panose="02010600040101010101" charset="-122"/>
                <a:cs typeface="舒窈英文衡水体" panose="02000500000000000000" charset="0"/>
                <a:sym typeface="+mn-ea"/>
              </a:rPr>
              <a:t>①</a:t>
            </a:r>
            <a:r>
              <a:rPr lang="en-US" altLang="zh-CN" sz="2800" b="1">
                <a:latin typeface="舒窈英文衡水体" panose="02000500000000000000" charset="0"/>
                <a:ea typeface="华文中宋" panose="02010600040101010101" charset="-122"/>
                <a:cs typeface="舒窈英文衡水体" panose="02000500000000000000" charset="0"/>
                <a:sym typeface="+mn-ea"/>
              </a:rPr>
              <a:t>find space for sth </a:t>
            </a:r>
            <a:r>
              <a:rPr lang="en-US" altLang="zh-CN"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放进, 为某物腾出空间</a:t>
            </a:r>
            <a:r>
              <a:rPr lang="en-US" altLang="zh-CN" sz="2800" b="1">
                <a:latin typeface="舒窈英文衡水体" panose="02000500000000000000" charset="0"/>
                <a:ea typeface="华文中宋" panose="02010600040101010101" charset="-122"/>
                <a:cs typeface="舒窈英文衡水体" panose="02000500000000000000" charset="0"/>
                <a:sym typeface="+mn-ea"/>
              </a:rPr>
              <a:t> </a:t>
            </a:r>
          </a:p>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           </a:t>
            </a:r>
            <a:r>
              <a:rPr lang="en-US" altLang="zh-CN" sz="2800" b="1">
                <a:latin typeface="Calibri" panose="020F0502020204030204" charset="0"/>
                <a:ea typeface="华文中宋" panose="02010600040101010101" charset="-122"/>
                <a:cs typeface="舒窈英文衡水体" panose="02000500000000000000" charset="0"/>
                <a:sym typeface="+mn-ea"/>
              </a:rPr>
              <a:t>②</a:t>
            </a:r>
            <a:r>
              <a:rPr lang="en-US" altLang="zh-CN" sz="2800" b="1">
                <a:latin typeface="舒窈英文衡水体" panose="02000500000000000000" charset="0"/>
                <a:ea typeface="华文中宋" panose="02010600040101010101" charset="-122"/>
                <a:cs typeface="舒窈英文衡水体" panose="02000500000000000000" charset="0"/>
                <a:sym typeface="+mn-ea"/>
              </a:rPr>
              <a:t>find time for sb</a:t>
            </a:r>
            <a:r>
              <a:rPr lang="en-US" altLang="zh-CN"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为某人腾出时间</a:t>
            </a:r>
          </a:p>
          <a:p>
            <a:pPr algn="l">
              <a:lnSpc>
                <a:spcPct val="100000"/>
              </a:lnSpc>
              <a:buClrTx/>
              <a:buSzTx/>
              <a:buNone/>
            </a:pPr>
            <a:r>
              <a:rPr lang="en-US" altLang="zh-CN"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           </a:t>
            </a:r>
            <a:r>
              <a:rPr lang="en-US" altLang="zh-CN" sz="2800" b="1">
                <a:latin typeface="Calibri" panose="020F0502020204030204" charset="0"/>
                <a:ea typeface="华文中宋" panose="02010600040101010101" charset="-122"/>
                <a:cs typeface="舒窈英文衡水体" panose="02000500000000000000" charset="0"/>
                <a:sym typeface="+mn-ea"/>
              </a:rPr>
              <a:t>③</a:t>
            </a:r>
            <a:r>
              <a:rPr lang="en-US" altLang="zh-CN" sz="2800" b="1">
                <a:latin typeface="舒窈英文衡水体" panose="02000500000000000000" charset="0"/>
                <a:ea typeface="华文中宋" panose="02010600040101010101" charset="-122"/>
                <a:cs typeface="舒窈英文衡水体" panose="02000500000000000000" charset="0"/>
                <a:sym typeface="+mn-ea"/>
              </a:rPr>
              <a:t>adjust well to one's surroundings</a:t>
            </a:r>
            <a:r>
              <a:rPr lang="en-US" altLang="zh-CN" sz="2800" b="1">
                <a:solidFill>
                  <a:srgbClr val="C00000"/>
                </a:solidFill>
                <a:latin typeface="舒窈英文衡水体" panose="02000500000000000000" charset="0"/>
                <a:ea typeface="华文中宋" panose="02010600040101010101" charset="-122"/>
                <a:cs typeface="舒窈英文衡水体" panose="02000500000000000000" charset="0"/>
                <a:sym typeface="+mn-ea"/>
              </a:rPr>
              <a:t>适应环境  </a:t>
            </a:r>
            <a:r>
              <a:rPr lang="en-US" altLang="zh-CN" sz="2800" b="1">
                <a:latin typeface="舒窈英文衡水体" panose="02000500000000000000" charset="0"/>
                <a:ea typeface="华文中宋" panose="02010600040101010101" charset="-122"/>
                <a:cs typeface="舒窈英文衡水体" panose="02000500000000000000" charset="0"/>
                <a:sym typeface="+mn-ea"/>
              </a:rPr>
              <a:t>live in harmony</a:t>
            </a:r>
            <a:r>
              <a:rPr lang="en-US" altLang="zh-CN" sz="2800" b="1">
                <a:highlight>
                  <a:srgbClr val="FFFF00"/>
                </a:highlight>
                <a:latin typeface="舒窈英文衡水体" panose="02000500000000000000" charset="0"/>
                <a:ea typeface="华文中宋" panose="02010600040101010101" charset="-122"/>
                <a:cs typeface="舒窈英文衡水体" panose="02000500000000000000" charset="0"/>
                <a:sym typeface="+mn-ea"/>
              </a:rPr>
              <a:t>相处融洽</a:t>
            </a:r>
          </a:p>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3.figure out/work out/find out </a:t>
            </a:r>
            <a:r>
              <a:rPr lang="zh-CN" altLang="en-US" sz="2800" b="1">
                <a:latin typeface="舒窈英文衡水体" panose="02000500000000000000" charset="0"/>
                <a:ea typeface="华文中宋" panose="02010600040101010101" charset="-122"/>
                <a:cs typeface="舒窈英文衡水体" panose="02000500000000000000" charset="0"/>
                <a:sym typeface="+mn-ea"/>
              </a:rPr>
              <a:t>搞清楚</a:t>
            </a:r>
            <a:r>
              <a:rPr lang="en-US" altLang="zh-CN" sz="2800" b="1">
                <a:latin typeface="舒窈英文衡水体" panose="02000500000000000000" charset="0"/>
                <a:ea typeface="华文中宋" panose="02010600040101010101" charset="-122"/>
                <a:cs typeface="舒窈英文衡水体" panose="02000500000000000000" charset="0"/>
                <a:sym typeface="+mn-ea"/>
              </a:rPr>
              <a:t>, </a:t>
            </a:r>
            <a:r>
              <a:rPr lang="zh-CN" altLang="en-US" sz="2800" b="1">
                <a:latin typeface="舒窈英文衡水体" panose="02000500000000000000" charset="0"/>
                <a:ea typeface="华文中宋" panose="02010600040101010101" charset="-122"/>
                <a:cs typeface="舒窈英文衡水体" panose="02000500000000000000" charset="0"/>
                <a:sym typeface="+mn-ea"/>
              </a:rPr>
              <a:t>弄明白</a:t>
            </a:r>
          </a:p>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4.when it comes to doing sth. 当涉及…时;当说到…时</a:t>
            </a:r>
          </a:p>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5.simple-simply probable-probably general-generally frequent-frequently</a:t>
            </a:r>
          </a:p>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6.approach  v./n. </a:t>
            </a:r>
            <a:r>
              <a:rPr lang="zh-CN" altLang="en-US" sz="2800" b="1">
                <a:latin typeface="舒窈英文衡水体" panose="02000500000000000000" charset="0"/>
                <a:ea typeface="华文中宋" panose="02010600040101010101" charset="-122"/>
                <a:cs typeface="舒窈英文衡水体" panose="02000500000000000000" charset="0"/>
                <a:sym typeface="+mn-ea"/>
              </a:rPr>
              <a:t>蓝皮字典</a:t>
            </a:r>
            <a:r>
              <a:rPr lang="en-US" altLang="zh-CN" sz="2800" b="1">
                <a:latin typeface="舒窈英文衡水体" panose="02000500000000000000" charset="0"/>
                <a:ea typeface="华文中宋" panose="02010600040101010101" charset="-122"/>
                <a:cs typeface="舒窈英文衡水体" panose="02000500000000000000" charset="0"/>
                <a:sym typeface="+mn-ea"/>
              </a:rPr>
              <a:t> P30</a:t>
            </a:r>
          </a:p>
          <a:p>
            <a:pPr algn="l">
              <a:lnSpc>
                <a:spcPct val="110000"/>
              </a:lnSpc>
              <a:buClrTx/>
              <a:buSzTx/>
              <a:buNone/>
            </a:pPr>
            <a:endParaRPr lang="en-US" altLang="zh-CN" sz="2800" b="1">
              <a:latin typeface="舒窈英文衡水体" panose="02000500000000000000" charset="0"/>
              <a:ea typeface="华文中宋" panose="02010600040101010101" charset="-122"/>
              <a:cs typeface="舒窈英文衡水体" panose="02000500000000000000"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8AC2BF2-76C7-44F3-A810-7E1CDC0E0FAF}"/>
              </a:ext>
            </a:extLst>
          </p:cNvPr>
          <p:cNvSpPr txBox="1"/>
          <p:nvPr/>
        </p:nvSpPr>
        <p:spPr>
          <a:xfrm>
            <a:off x="325718" y="1848360"/>
            <a:ext cx="1873623" cy="2862322"/>
          </a:xfrm>
          <a:prstGeom prst="rect">
            <a:avLst/>
          </a:prstGeom>
          <a:noFill/>
          <a:ln w="57150">
            <a:solidFill>
              <a:srgbClr val="C00000"/>
            </a:solidFill>
          </a:ln>
        </p:spPr>
        <p:txBody>
          <a:bodyPr wrap="square" rtlCol="0">
            <a:spAutoFit/>
          </a:bodyPr>
          <a:lstStyle/>
          <a:p>
            <a:pPr algn="ctr"/>
            <a:r>
              <a:rPr lang="zh-CN" altLang="en-US" sz="3600" b="1" dirty="0">
                <a:latin typeface="舒窈英文衡水体" panose="02000500000000000000" pitchFamily="2" charset="0"/>
                <a:ea typeface="新宋体" panose="02010609030101010101" pitchFamily="49" charset="-122"/>
              </a:rPr>
              <a:t>完形</a:t>
            </a:r>
            <a:endParaRPr lang="en-US" altLang="zh-CN" sz="3600" b="1" dirty="0">
              <a:latin typeface="舒窈英文衡水体" panose="02000500000000000000" pitchFamily="2" charset="0"/>
              <a:ea typeface="新宋体" panose="02010609030101010101" pitchFamily="49" charset="-122"/>
            </a:endParaRPr>
          </a:p>
          <a:p>
            <a:r>
              <a:rPr lang="en-US" altLang="zh-CN" sz="3600" b="1" dirty="0">
                <a:latin typeface="舒窈英文衡水体" panose="02000500000000000000" pitchFamily="2" charset="0"/>
                <a:ea typeface="新宋体" panose="02010609030101010101" pitchFamily="49" charset="-122"/>
              </a:rPr>
              <a:t>BCADB</a:t>
            </a:r>
          </a:p>
          <a:p>
            <a:r>
              <a:rPr lang="en-US" altLang="zh-CN" sz="3600" b="1" dirty="0">
                <a:latin typeface="舒窈英文衡水体" panose="02000500000000000000" pitchFamily="2" charset="0"/>
                <a:ea typeface="新宋体" panose="02010609030101010101" pitchFamily="49" charset="-122"/>
              </a:rPr>
              <a:t>DACCB</a:t>
            </a:r>
          </a:p>
          <a:p>
            <a:r>
              <a:rPr lang="en-US" altLang="zh-CN" sz="3600" b="1" dirty="0">
                <a:latin typeface="舒窈英文衡水体" panose="02000500000000000000" pitchFamily="2" charset="0"/>
                <a:ea typeface="新宋体" panose="02010609030101010101" pitchFamily="49" charset="-122"/>
              </a:rPr>
              <a:t>DAACB</a:t>
            </a:r>
          </a:p>
          <a:p>
            <a:r>
              <a:rPr lang="en-US" altLang="zh-CN" sz="3600" b="1" dirty="0">
                <a:latin typeface="舒窈英文衡水体" panose="02000500000000000000" pitchFamily="2" charset="0"/>
                <a:ea typeface="新宋体" panose="02010609030101010101" pitchFamily="49" charset="-122"/>
              </a:rPr>
              <a:t>DABCD</a:t>
            </a:r>
            <a:endParaRPr lang="zh-CN" altLang="en-US" sz="3600" b="1" dirty="0">
              <a:latin typeface="舒窈英文衡水体" panose="02000500000000000000" pitchFamily="2" charset="0"/>
              <a:ea typeface="新宋体" panose="02010609030101010101" pitchFamily="49" charset="-122"/>
            </a:endParaRPr>
          </a:p>
        </p:txBody>
      </p:sp>
      <p:sp>
        <p:nvSpPr>
          <p:cNvPr id="3" name="文本框 2">
            <a:extLst>
              <a:ext uri="{FF2B5EF4-FFF2-40B4-BE49-F238E27FC236}">
                <a16:creationId xmlns:a16="http://schemas.microsoft.com/office/drawing/2014/main" id="{30D9E348-DA95-4835-82A0-2DD04AC545B1}"/>
              </a:ext>
            </a:extLst>
          </p:cNvPr>
          <p:cNvSpPr txBox="1"/>
          <p:nvPr/>
        </p:nvSpPr>
        <p:spPr>
          <a:xfrm>
            <a:off x="2801334" y="375439"/>
            <a:ext cx="3612776" cy="7017306"/>
          </a:xfrm>
          <a:prstGeom prst="rect">
            <a:avLst/>
          </a:prstGeom>
          <a:noFill/>
          <a:ln w="57150">
            <a:solidFill>
              <a:srgbClr val="C00000"/>
            </a:solidFill>
          </a:ln>
        </p:spPr>
        <p:txBody>
          <a:bodyPr wrap="square" rtlCol="0">
            <a:spAutoFit/>
          </a:bodyPr>
          <a:lstStyle/>
          <a:p>
            <a:pPr algn="ctr"/>
            <a:r>
              <a:rPr lang="zh-CN" altLang="en-US" sz="3600" b="1" dirty="0">
                <a:latin typeface="舒窈英文衡水体" panose="02000500000000000000" pitchFamily="2" charset="0"/>
                <a:ea typeface="新宋体" panose="02010609030101010101" pitchFamily="49" charset="-122"/>
              </a:rPr>
              <a:t>语填</a:t>
            </a:r>
            <a:endParaRPr lang="en-US" altLang="zh-CN" sz="3600" b="1" dirty="0">
              <a:latin typeface="舒窈英文衡水体" panose="02000500000000000000" pitchFamily="2" charset="0"/>
              <a:ea typeface="新宋体" panose="02010609030101010101" pitchFamily="49" charset="-122"/>
            </a:endParaRPr>
          </a:p>
          <a:p>
            <a:pPr marL="514350" indent="-514350">
              <a:buFont typeface="+mj-lt"/>
              <a:buAutoNum type="arabicPeriod" startAt="61"/>
            </a:pPr>
            <a:r>
              <a:rPr lang="en-US" altLang="zh-CN" sz="3600" b="1" dirty="0">
                <a:latin typeface="舒窈英文衡水体" panose="02000500000000000000" pitchFamily="2" charset="0"/>
                <a:ea typeface="新宋体" panose="02010609030101010101" pitchFamily="49" charset="-122"/>
              </a:rPr>
              <a:t>graduated</a:t>
            </a:r>
          </a:p>
          <a:p>
            <a:pPr marL="514350" indent="-514350">
              <a:buFont typeface="+mj-lt"/>
              <a:buAutoNum type="arabicPeriod" startAt="61"/>
            </a:pPr>
            <a:r>
              <a:rPr lang="en-US" altLang="zh-CN" sz="3600" b="1" dirty="0">
                <a:latin typeface="舒窈英文衡水体" panose="02000500000000000000" pitchFamily="2" charset="0"/>
                <a:ea typeface="新宋体" panose="02010609030101010101" pitchFamily="49" charset="-122"/>
              </a:rPr>
              <a:t>being</a:t>
            </a:r>
          </a:p>
          <a:p>
            <a:pPr marL="514350" indent="-514350">
              <a:buFont typeface="+mj-lt"/>
              <a:buAutoNum type="arabicPeriod" startAt="61"/>
            </a:pPr>
            <a:r>
              <a:rPr lang="en-US" altLang="zh-CN" sz="3600" b="1" dirty="0">
                <a:latin typeface="舒窈英文衡水体" panose="02000500000000000000" pitchFamily="2" charset="0"/>
                <a:ea typeface="新宋体" panose="02010609030101010101" pitchFamily="49" charset="-122"/>
              </a:rPr>
              <a:t>commitment</a:t>
            </a:r>
          </a:p>
          <a:p>
            <a:pPr marL="514350" indent="-514350">
              <a:buFont typeface="+mj-lt"/>
              <a:buAutoNum type="arabicPeriod" startAt="61"/>
            </a:pPr>
            <a:r>
              <a:rPr lang="en-US" altLang="zh-CN" sz="3600" b="1" dirty="0">
                <a:latin typeface="舒窈英文衡水体" panose="02000500000000000000" pitchFamily="2" charset="0"/>
                <a:ea typeface="新宋体" panose="02010609030101010101" pitchFamily="49" charset="-122"/>
              </a:rPr>
              <a:t>that/which</a:t>
            </a:r>
          </a:p>
          <a:p>
            <a:pPr marL="514350" indent="-514350">
              <a:buFont typeface="+mj-lt"/>
              <a:buAutoNum type="arabicPeriod" startAt="61"/>
            </a:pPr>
            <a:r>
              <a:rPr lang="en-US" altLang="zh-CN" sz="3600" b="1" dirty="0">
                <a:latin typeface="舒窈英文衡水体" panose="02000500000000000000" pitchFamily="2" charset="0"/>
                <a:ea typeface="新宋体" panose="02010609030101010101" pitchFamily="49" charset="-122"/>
              </a:rPr>
              <a:t>and</a:t>
            </a:r>
          </a:p>
          <a:p>
            <a:pPr marL="514350" indent="-514350">
              <a:buFont typeface="+mj-lt"/>
              <a:buAutoNum type="arabicPeriod" startAt="61"/>
            </a:pPr>
            <a:r>
              <a:rPr lang="en-US" altLang="zh-CN" sz="3600" b="1" dirty="0">
                <a:latin typeface="舒窈英文衡水体" panose="02000500000000000000" pitchFamily="2" charset="0"/>
                <a:ea typeface="新宋体" panose="02010609030101010101" pitchFamily="49" charset="-122"/>
              </a:rPr>
              <a:t>to/into</a:t>
            </a:r>
          </a:p>
          <a:p>
            <a:pPr marL="514350" indent="-514350">
              <a:buFont typeface="+mj-lt"/>
              <a:buAutoNum type="arabicPeriod" startAt="61"/>
            </a:pPr>
            <a:r>
              <a:rPr lang="en-US" altLang="zh-CN" sz="3600" b="1" dirty="0">
                <a:latin typeface="舒窈英文衡水体" panose="02000500000000000000" pitchFamily="2" charset="0"/>
                <a:ea typeface="新宋体" panose="02010609030101010101" pitchFamily="49" charset="-122"/>
              </a:rPr>
              <a:t>a</a:t>
            </a:r>
          </a:p>
          <a:p>
            <a:pPr marL="514350" indent="-514350">
              <a:buFont typeface="+mj-lt"/>
              <a:buAutoNum type="arabicPeriod" startAt="61"/>
            </a:pPr>
            <a:r>
              <a:rPr lang="en-US" altLang="zh-CN" sz="3600" b="1" dirty="0">
                <a:latin typeface="舒窈英文衡水体" panose="02000500000000000000" pitchFamily="2" charset="0"/>
                <a:ea typeface="新宋体" panose="02010609030101010101" pitchFamily="49" charset="-122"/>
              </a:rPr>
              <a:t>further</a:t>
            </a:r>
          </a:p>
          <a:p>
            <a:pPr marL="514350" indent="-514350">
              <a:buFont typeface="+mj-lt"/>
              <a:buAutoNum type="arabicPeriod" startAt="61"/>
            </a:pPr>
            <a:r>
              <a:rPr lang="en-US" altLang="zh-CN" sz="3600" b="1" dirty="0">
                <a:latin typeface="舒窈英文衡水体" panose="02000500000000000000" pitchFamily="2" charset="0"/>
                <a:ea typeface="新宋体" panose="02010609030101010101" pitchFamily="49" charset="-122"/>
              </a:rPr>
              <a:t>missions</a:t>
            </a:r>
          </a:p>
          <a:p>
            <a:pPr marL="514350" indent="-514350">
              <a:buFont typeface="+mj-lt"/>
              <a:buAutoNum type="arabicPeriod" startAt="61"/>
            </a:pPr>
            <a:r>
              <a:rPr lang="en-US" altLang="zh-CN" sz="3600" b="1" dirty="0">
                <a:latin typeface="舒窈英文衡水体" panose="02000500000000000000" pitchFamily="2" charset="0"/>
                <a:ea typeface="新宋体" panose="02010609030101010101" pitchFamily="49" charset="-122"/>
              </a:rPr>
              <a:t>asked</a:t>
            </a:r>
            <a:br>
              <a:rPr lang="en-US" altLang="zh-CN" sz="3600" b="1" dirty="0">
                <a:latin typeface="舒窈英文衡水体" panose="02000500000000000000" pitchFamily="2" charset="0"/>
                <a:ea typeface="新宋体" panose="02010609030101010101" pitchFamily="49" charset="-122"/>
              </a:rPr>
            </a:br>
            <a:endParaRPr lang="en-US" altLang="zh-CN" sz="3600" b="1" dirty="0">
              <a:latin typeface="舒窈英文衡水体" panose="02000500000000000000" pitchFamily="2" charset="0"/>
              <a:ea typeface="新宋体" panose="02010609030101010101" pitchFamily="49" charset="-122"/>
            </a:endParaRPr>
          </a:p>
          <a:p>
            <a:endParaRPr lang="zh-CN" altLang="en-US" dirty="0"/>
          </a:p>
        </p:txBody>
      </p:sp>
      <p:sp>
        <p:nvSpPr>
          <p:cNvPr id="4" name="文本框 3">
            <a:extLst>
              <a:ext uri="{FF2B5EF4-FFF2-40B4-BE49-F238E27FC236}">
                <a16:creationId xmlns:a16="http://schemas.microsoft.com/office/drawing/2014/main" id="{7AE13C98-0328-4314-AF70-86E143E11347}"/>
              </a:ext>
            </a:extLst>
          </p:cNvPr>
          <p:cNvSpPr txBox="1"/>
          <p:nvPr/>
        </p:nvSpPr>
        <p:spPr>
          <a:xfrm>
            <a:off x="6481481" y="632147"/>
            <a:ext cx="4903694" cy="6186309"/>
          </a:xfrm>
          <a:prstGeom prst="rect">
            <a:avLst/>
          </a:prstGeom>
          <a:noFill/>
          <a:ln w="57150">
            <a:solidFill>
              <a:srgbClr val="C00000"/>
            </a:solidFill>
          </a:ln>
        </p:spPr>
        <p:txBody>
          <a:bodyPr wrap="square" rtlCol="0">
            <a:spAutoFit/>
          </a:bodyPr>
          <a:lstStyle/>
          <a:p>
            <a:pPr algn="ctr"/>
            <a:r>
              <a:rPr lang="zh-CN" altLang="en-US" sz="3600" b="1" dirty="0">
                <a:latin typeface="舒窈英文衡水体" panose="02000500000000000000" pitchFamily="2" charset="0"/>
                <a:ea typeface="新宋体" panose="02010609030101010101" pitchFamily="49" charset="-122"/>
              </a:rPr>
              <a:t>改错</a:t>
            </a:r>
            <a:endParaRPr lang="en-US" altLang="zh-CN" sz="3600" b="1" dirty="0">
              <a:latin typeface="舒窈英文衡水体" panose="02000500000000000000" pitchFamily="2" charset="0"/>
              <a:ea typeface="新宋体" panose="02010609030101010101" pitchFamily="49" charset="-122"/>
            </a:endParaRPr>
          </a:p>
          <a:p>
            <a:pPr marL="342900" indent="-342900">
              <a:buFont typeface="+mj-lt"/>
              <a:buAutoNum type="arabicPeriod"/>
            </a:pPr>
            <a:r>
              <a:rPr lang="en-US" altLang="zh-CN" sz="3600" b="1" dirty="0">
                <a:latin typeface="舒窈英文衡水体" panose="02000500000000000000" pitchFamily="2" charset="0"/>
                <a:ea typeface="新宋体" panose="02010609030101010101" pitchFamily="49" charset="-122"/>
              </a:rPr>
              <a:t>ways-way</a:t>
            </a:r>
          </a:p>
          <a:p>
            <a:pPr marL="342900" indent="-342900">
              <a:buFont typeface="+mj-lt"/>
              <a:buAutoNum type="arabicPeriod"/>
            </a:pPr>
            <a:r>
              <a:rPr lang="en-US" altLang="zh-CN" sz="3600" b="1" dirty="0">
                <a:latin typeface="舒窈英文衡水体" panose="02000500000000000000" pitchFamily="2" charset="0"/>
                <a:ea typeface="新宋体" panose="02010609030101010101" pitchFamily="49" charset="-122"/>
              </a:rPr>
              <a:t>worked-work</a:t>
            </a:r>
          </a:p>
          <a:p>
            <a:pPr marL="342900" indent="-342900">
              <a:buFont typeface="+mj-lt"/>
              <a:buAutoNum type="arabicPeriod"/>
            </a:pPr>
            <a:r>
              <a:rPr lang="en-US" altLang="zh-CN" sz="3600" b="1" dirty="0">
                <a:latin typeface="舒窈英文衡水体" panose="02000500000000000000" pitchFamily="2" charset="0"/>
                <a:ea typeface="新宋体" panose="02010609030101010101" pitchFamily="49" charset="-122"/>
              </a:rPr>
              <a:t>improve</a:t>
            </a:r>
            <a:r>
              <a:rPr lang="zh-CN" altLang="en-US" sz="3600" b="1" dirty="0">
                <a:latin typeface="舒窈英文衡水体" panose="02000500000000000000" pitchFamily="2" charset="0"/>
                <a:ea typeface="新宋体" panose="02010609030101010101" pitchFamily="49" charset="-122"/>
              </a:rPr>
              <a:t>前添加</a:t>
            </a:r>
            <a:r>
              <a:rPr lang="en-US" altLang="zh-CN" sz="3600" b="1" dirty="0">
                <a:latin typeface="舒窈英文衡水体" panose="02000500000000000000" pitchFamily="2" charset="0"/>
                <a:ea typeface="新宋体" panose="02010609030101010101" pitchFamily="49" charset="-122"/>
              </a:rPr>
              <a:t>to</a:t>
            </a:r>
          </a:p>
          <a:p>
            <a:pPr marL="342900" indent="-342900">
              <a:buFont typeface="+mj-lt"/>
              <a:buAutoNum type="arabicPeriod"/>
            </a:pPr>
            <a:r>
              <a:rPr lang="en-US" altLang="zh-CN" sz="3600" b="1" dirty="0">
                <a:latin typeface="舒窈英文衡水体" panose="02000500000000000000" pitchFamily="2" charset="0"/>
                <a:ea typeface="新宋体" panose="02010609030101010101" pitchFamily="49" charset="-122"/>
              </a:rPr>
              <a:t>wherever-whenever</a:t>
            </a:r>
          </a:p>
          <a:p>
            <a:pPr marL="342900" indent="-342900">
              <a:buFont typeface="+mj-lt"/>
              <a:buAutoNum type="arabicPeriod"/>
            </a:pPr>
            <a:r>
              <a:rPr lang="zh-CN" altLang="en-US" sz="3600" b="1" dirty="0">
                <a:latin typeface="舒窈英文衡水体" panose="02000500000000000000" pitchFamily="2" charset="0"/>
                <a:ea typeface="新宋体" panose="02010609030101010101" pitchFamily="49" charset="-122"/>
              </a:rPr>
              <a:t>删除</a:t>
            </a:r>
            <a:r>
              <a:rPr lang="en-US" altLang="zh-CN" sz="3600" b="1" dirty="0">
                <a:latin typeface="舒窈英文衡水体" panose="02000500000000000000" pitchFamily="2" charset="0"/>
                <a:ea typeface="新宋体" panose="02010609030101010101" pitchFamily="49" charset="-122"/>
              </a:rPr>
              <a:t>for</a:t>
            </a:r>
          </a:p>
          <a:p>
            <a:pPr marL="342900" indent="-342900">
              <a:buFont typeface="+mj-lt"/>
              <a:buAutoNum type="arabicPeriod"/>
            </a:pPr>
            <a:r>
              <a:rPr lang="en-US" altLang="zh-CN" sz="3600" b="1" dirty="0">
                <a:latin typeface="舒窈英文衡水体" panose="02000500000000000000" pitchFamily="2" charset="0"/>
                <a:ea typeface="新宋体" panose="02010609030101010101" pitchFamily="49" charset="-122"/>
              </a:rPr>
              <a:t>but-and</a:t>
            </a:r>
          </a:p>
          <a:p>
            <a:pPr marL="342900" indent="-342900">
              <a:buFont typeface="+mj-lt"/>
              <a:buAutoNum type="arabicPeriod"/>
            </a:pPr>
            <a:r>
              <a:rPr lang="en-US" altLang="zh-CN" sz="3600" b="1" dirty="0">
                <a:latin typeface="舒窈英文衡水体" panose="02000500000000000000" pitchFamily="2" charset="0"/>
                <a:ea typeface="新宋体" panose="02010609030101010101" pitchFamily="49" charset="-122"/>
              </a:rPr>
              <a:t>fully-full</a:t>
            </a:r>
          </a:p>
          <a:p>
            <a:pPr marL="342900" indent="-342900">
              <a:buFont typeface="+mj-lt"/>
              <a:buAutoNum type="arabicPeriod"/>
            </a:pPr>
            <a:r>
              <a:rPr lang="en-US" altLang="zh-CN" sz="3600" b="1" dirty="0">
                <a:latin typeface="舒窈英文衡水体" panose="02000500000000000000" pitchFamily="2" charset="0"/>
                <a:ea typeface="新宋体" panose="02010609030101010101" pitchFamily="49" charset="-122"/>
              </a:rPr>
              <a:t>determine-determined</a:t>
            </a:r>
          </a:p>
          <a:p>
            <a:pPr marL="342900" indent="-342900">
              <a:buFont typeface="+mj-lt"/>
              <a:buAutoNum type="arabicPeriod"/>
            </a:pPr>
            <a:r>
              <a:rPr lang="en-US" altLang="zh-CN" sz="3600" b="1" dirty="0">
                <a:latin typeface="舒窈英文衡水体" panose="02000500000000000000" pitchFamily="2" charset="0"/>
                <a:ea typeface="新宋体" panose="02010609030101010101" pitchFamily="49" charset="-122"/>
              </a:rPr>
              <a:t>our-their</a:t>
            </a:r>
          </a:p>
          <a:p>
            <a:pPr marL="342900" indent="-342900">
              <a:buFont typeface="+mj-lt"/>
              <a:buAutoNum type="arabicPeriod"/>
            </a:pPr>
            <a:r>
              <a:rPr lang="en-US" altLang="zh-CN" sz="3600" b="1" dirty="0">
                <a:latin typeface="舒窈英文衡水体" panose="02000500000000000000" pitchFamily="2" charset="0"/>
                <a:ea typeface="新宋体" panose="02010609030101010101" pitchFamily="49" charset="-122"/>
              </a:rPr>
              <a:t>an-a</a:t>
            </a:r>
            <a:endParaRPr lang="zh-CN" altLang="en-US" sz="3600" b="1" dirty="0">
              <a:latin typeface="舒窈英文衡水体" panose="02000500000000000000" pitchFamily="2" charset="0"/>
              <a:ea typeface="新宋体" panose="02010609030101010101" pitchFamily="49" charset="-122"/>
            </a:endParaRPr>
          </a:p>
        </p:txBody>
      </p:sp>
      <p:sp>
        <p:nvSpPr>
          <p:cNvPr id="5" name="文本框 4">
            <a:extLst>
              <a:ext uri="{FF2B5EF4-FFF2-40B4-BE49-F238E27FC236}">
                <a16:creationId xmlns:a16="http://schemas.microsoft.com/office/drawing/2014/main" id="{EEB9EC62-3FBE-4E1E-B46C-F63E59A859D9}"/>
              </a:ext>
            </a:extLst>
          </p:cNvPr>
          <p:cNvSpPr txBox="1"/>
          <p:nvPr/>
        </p:nvSpPr>
        <p:spPr>
          <a:xfrm>
            <a:off x="0" y="120073"/>
            <a:ext cx="2733964" cy="523220"/>
          </a:xfrm>
          <a:prstGeom prst="rect">
            <a:avLst/>
          </a:prstGeom>
          <a:noFill/>
        </p:spPr>
        <p:txBody>
          <a:bodyPr wrap="square" rtlCol="0">
            <a:spAutoFit/>
          </a:bodyPr>
          <a:lstStyle/>
          <a:p>
            <a:r>
              <a:rPr lang="en-US" altLang="zh-CN" sz="2800" b="1" dirty="0">
                <a:solidFill>
                  <a:srgbClr val="C00000"/>
                </a:solidFill>
                <a:highlight>
                  <a:srgbClr val="FFFF00"/>
                </a:highlight>
                <a:latin typeface="舒窈英文衡水体" panose="02000500000000000000" pitchFamily="2" charset="0"/>
                <a:ea typeface="新宋体" panose="02010609030101010101" pitchFamily="49" charset="-122"/>
              </a:rPr>
              <a:t>Step I </a:t>
            </a:r>
            <a:r>
              <a:rPr lang="zh-CN" altLang="en-US" sz="2800" b="1" dirty="0">
                <a:solidFill>
                  <a:srgbClr val="C00000"/>
                </a:solidFill>
                <a:highlight>
                  <a:srgbClr val="FFFF00"/>
                </a:highlight>
                <a:latin typeface="舒窈英文衡水体" panose="02000500000000000000" pitchFamily="2" charset="0"/>
                <a:ea typeface="新宋体" panose="02010609030101010101" pitchFamily="49" charset="-122"/>
              </a:rPr>
              <a:t>核对答案</a:t>
            </a:r>
          </a:p>
        </p:txBody>
      </p:sp>
    </p:spTree>
    <p:extLst>
      <p:ext uri="{BB962C8B-B14F-4D97-AF65-F5344CB8AC3E}">
        <p14:creationId xmlns:p14="http://schemas.microsoft.com/office/powerpoint/2010/main" val="286572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6920BD3-C353-5902-6F02-07F86976E8AC}"/>
              </a:ext>
            </a:extLst>
          </p:cNvPr>
          <p:cNvSpPr>
            <a:spLocks noGrp="1"/>
          </p:cNvSpPr>
          <p:nvPr>
            <p:ph idx="1"/>
          </p:nvPr>
        </p:nvSpPr>
        <p:spPr>
          <a:xfrm>
            <a:off x="295563" y="73891"/>
            <a:ext cx="11563927" cy="6511636"/>
          </a:xfrm>
        </p:spPr>
        <p:txBody>
          <a:bodyPr>
            <a:normAutofit/>
          </a:bodyPr>
          <a:lstStyle/>
          <a:p>
            <a:pPr marL="0" indent="0">
              <a:buNone/>
            </a:pPr>
            <a:r>
              <a:rPr lang="en-US" altLang="zh-CN" sz="3600" b="1" dirty="0">
                <a:solidFill>
                  <a:srgbClr val="C00000"/>
                </a:solidFill>
                <a:highlight>
                  <a:srgbClr val="FFFF00"/>
                </a:highlight>
                <a:latin typeface="舒窈英文衡水体" panose="02000500000000000000" pitchFamily="2" charset="0"/>
                <a:ea typeface="新宋体" panose="02010609030101010101" pitchFamily="49" charset="-122"/>
              </a:rPr>
              <a:t>Step II</a:t>
            </a:r>
            <a:r>
              <a:rPr lang="zh-CN" altLang="en-US" sz="3600" b="1" dirty="0">
                <a:solidFill>
                  <a:srgbClr val="C00000"/>
                </a:solidFill>
                <a:highlight>
                  <a:srgbClr val="FFFF00"/>
                </a:highlight>
                <a:latin typeface="舒窈英文衡水体" panose="02000500000000000000" pitchFamily="2" charset="0"/>
                <a:ea typeface="新宋体" panose="02010609030101010101" pitchFamily="49" charset="-122"/>
              </a:rPr>
              <a:t>：答题情况分析</a:t>
            </a:r>
            <a:endParaRPr lang="en-US" altLang="zh-CN" sz="3600" b="1" dirty="0">
              <a:solidFill>
                <a:srgbClr val="C00000"/>
              </a:solidFill>
              <a:highlight>
                <a:srgbClr val="FFFF00"/>
              </a:highlight>
              <a:latin typeface="舒窈英文衡水体" panose="02000500000000000000" pitchFamily="2" charset="0"/>
              <a:ea typeface="新宋体" panose="02010609030101010101" pitchFamily="49" charset="-122"/>
            </a:endParaRPr>
          </a:p>
          <a:p>
            <a:pPr marL="0" indent="0">
              <a:buNone/>
            </a:pPr>
            <a:r>
              <a:rPr lang="zh-CN" altLang="en-US" sz="3200" b="1" dirty="0">
                <a:solidFill>
                  <a:srgbClr val="C00000"/>
                </a:solidFill>
                <a:highlight>
                  <a:srgbClr val="FFFF00"/>
                </a:highlight>
                <a:latin typeface="舒窈英文衡水体" panose="02000500000000000000" pitchFamily="2" charset="0"/>
                <a:ea typeface="新宋体" panose="02010609030101010101" pitchFamily="49" charset="-122"/>
              </a:rPr>
              <a:t>完形（易错题）：</a:t>
            </a:r>
            <a:r>
              <a:rPr lang="zh-CN" altLang="en-US" sz="3200" b="1" dirty="0">
                <a:solidFill>
                  <a:srgbClr val="C00000"/>
                </a:solidFill>
                <a:latin typeface="舒窈英文衡水体" panose="02000500000000000000" pitchFamily="2" charset="0"/>
                <a:ea typeface="新宋体" panose="02010609030101010101" pitchFamily="49" charset="-122"/>
              </a:rPr>
              <a:t>  </a:t>
            </a:r>
            <a:r>
              <a:rPr lang="en-US" altLang="zh-CN" sz="3200" b="1" dirty="0">
                <a:latin typeface="舒窈英文衡水体" panose="02000500000000000000" pitchFamily="2" charset="0"/>
                <a:ea typeface="新宋体" panose="02010609030101010101" pitchFamily="49" charset="-122"/>
              </a:rPr>
              <a:t>41</a:t>
            </a:r>
            <a:r>
              <a:rPr lang="zh-CN" altLang="en-US" sz="3200" b="1" dirty="0">
                <a:latin typeface="舒窈英文衡水体" panose="02000500000000000000" pitchFamily="2" charset="0"/>
                <a:ea typeface="新宋体" panose="02010609030101010101" pitchFamily="49" charset="-122"/>
              </a:rPr>
              <a:t>， </a:t>
            </a:r>
            <a:r>
              <a:rPr lang="en-US" altLang="zh-CN" sz="3200" b="1" dirty="0">
                <a:latin typeface="舒窈英文衡水体" panose="02000500000000000000" pitchFamily="2" charset="0"/>
                <a:ea typeface="新宋体" panose="02010609030101010101" pitchFamily="49" charset="-122"/>
              </a:rPr>
              <a:t>44</a:t>
            </a:r>
            <a:r>
              <a:rPr lang="zh-CN" altLang="en-US" sz="3200" b="1" dirty="0">
                <a:latin typeface="舒窈英文衡水体" panose="02000500000000000000" pitchFamily="2" charset="0"/>
                <a:ea typeface="新宋体" panose="02010609030101010101" pitchFamily="49" charset="-122"/>
              </a:rPr>
              <a:t>， </a:t>
            </a:r>
            <a:r>
              <a:rPr lang="en-US" altLang="zh-CN" sz="3200" b="1" dirty="0">
                <a:latin typeface="舒窈英文衡水体" panose="02000500000000000000" pitchFamily="2" charset="0"/>
                <a:ea typeface="新宋体" panose="02010609030101010101" pitchFamily="49" charset="-122"/>
              </a:rPr>
              <a:t>47</a:t>
            </a:r>
            <a:r>
              <a:rPr lang="zh-CN" altLang="en-US" sz="3200" b="1" dirty="0">
                <a:latin typeface="舒窈英文衡水体" panose="02000500000000000000" pitchFamily="2" charset="0"/>
                <a:ea typeface="新宋体" panose="02010609030101010101" pitchFamily="49" charset="-122"/>
              </a:rPr>
              <a:t>， </a:t>
            </a:r>
            <a:r>
              <a:rPr lang="en-US" altLang="zh-CN" sz="3200" b="1" dirty="0">
                <a:latin typeface="舒窈英文衡水体" panose="02000500000000000000" pitchFamily="2" charset="0"/>
                <a:ea typeface="新宋体" panose="02010609030101010101" pitchFamily="49" charset="-122"/>
              </a:rPr>
              <a:t>50</a:t>
            </a:r>
            <a:r>
              <a:rPr lang="zh-CN" altLang="en-US" sz="3200" b="1" dirty="0">
                <a:latin typeface="舒窈英文衡水体" panose="02000500000000000000" pitchFamily="2" charset="0"/>
                <a:ea typeface="新宋体" panose="02010609030101010101" pitchFamily="49" charset="-122"/>
              </a:rPr>
              <a:t>，</a:t>
            </a:r>
            <a:r>
              <a:rPr lang="en-US" altLang="zh-CN" sz="3200" b="1" dirty="0">
                <a:latin typeface="舒窈英文衡水体" panose="02000500000000000000" pitchFamily="2" charset="0"/>
                <a:ea typeface="新宋体" panose="02010609030101010101" pitchFamily="49" charset="-122"/>
              </a:rPr>
              <a:t>53</a:t>
            </a:r>
            <a:r>
              <a:rPr lang="zh-CN" altLang="en-US" sz="3200" b="1" dirty="0">
                <a:latin typeface="舒窈英文衡水体" panose="02000500000000000000" pitchFamily="2" charset="0"/>
                <a:ea typeface="新宋体" panose="02010609030101010101" pitchFamily="49" charset="-122"/>
              </a:rPr>
              <a:t>， </a:t>
            </a:r>
            <a:r>
              <a:rPr lang="en-US" altLang="zh-CN" sz="3200" b="1" dirty="0">
                <a:latin typeface="舒窈英文衡水体" panose="02000500000000000000" pitchFamily="2" charset="0"/>
                <a:ea typeface="新宋体" panose="02010609030101010101" pitchFamily="49" charset="-122"/>
              </a:rPr>
              <a:t>55</a:t>
            </a:r>
            <a:r>
              <a:rPr lang="zh-CN" altLang="en-US" sz="3200" b="1" dirty="0">
                <a:latin typeface="舒窈英文衡水体" panose="02000500000000000000" pitchFamily="2" charset="0"/>
                <a:ea typeface="新宋体" panose="02010609030101010101" pitchFamily="49" charset="-122"/>
              </a:rPr>
              <a:t>， </a:t>
            </a:r>
            <a:r>
              <a:rPr lang="en-US" altLang="zh-CN" sz="3200" b="1" dirty="0">
                <a:latin typeface="舒窈英文衡水体" panose="02000500000000000000" pitchFamily="2" charset="0"/>
                <a:ea typeface="新宋体" panose="02010609030101010101" pitchFamily="49" charset="-122"/>
              </a:rPr>
              <a:t>59</a:t>
            </a:r>
          </a:p>
          <a:p>
            <a:pPr marL="0" indent="0">
              <a:buNone/>
            </a:pPr>
            <a:endParaRPr lang="en-US" altLang="zh-CN" sz="3200" b="1" dirty="0">
              <a:latin typeface="舒窈英文衡水体" panose="02000500000000000000" pitchFamily="2" charset="0"/>
              <a:ea typeface="新宋体" panose="02010609030101010101" pitchFamily="49" charset="-122"/>
            </a:endParaRPr>
          </a:p>
          <a:p>
            <a:pPr marL="0" indent="0">
              <a:buNone/>
            </a:pPr>
            <a:r>
              <a:rPr lang="zh-CN" altLang="en-US" sz="3200" b="1" dirty="0">
                <a:solidFill>
                  <a:srgbClr val="C00000"/>
                </a:solidFill>
                <a:highlight>
                  <a:srgbClr val="FFFF00"/>
                </a:highlight>
                <a:latin typeface="舒窈英文衡水体" panose="02000500000000000000" pitchFamily="2" charset="0"/>
                <a:ea typeface="新宋体" panose="02010609030101010101" pitchFamily="49" charset="-122"/>
              </a:rPr>
              <a:t>语填（错误答案）</a:t>
            </a:r>
            <a:r>
              <a:rPr lang="zh-CN" altLang="en-US" sz="3200" b="1" dirty="0">
                <a:solidFill>
                  <a:srgbClr val="C00000"/>
                </a:solidFill>
                <a:latin typeface="舒窈英文衡水体" panose="02000500000000000000" pitchFamily="2" charset="0"/>
                <a:ea typeface="新宋体" panose="02010609030101010101" pitchFamily="49" charset="-122"/>
              </a:rPr>
              <a:t>：</a:t>
            </a:r>
            <a:r>
              <a:rPr lang="en-US" altLang="zh-CN" sz="3200" b="1" dirty="0">
                <a:latin typeface="舒窈英文衡水体" panose="02000500000000000000" pitchFamily="2" charset="0"/>
                <a:ea typeface="新宋体" panose="02010609030101010101" pitchFamily="49" charset="-122"/>
              </a:rPr>
              <a:t>61. were graduated 62. To be 64. and 66. for 67.the 68. farther 70 was asked; asking</a:t>
            </a:r>
          </a:p>
          <a:p>
            <a:pPr marL="0" indent="0">
              <a:buNone/>
            </a:pPr>
            <a:endParaRPr lang="en-US" altLang="zh-CN" sz="3200" b="1" dirty="0">
              <a:solidFill>
                <a:srgbClr val="C00000"/>
              </a:solidFill>
              <a:highlight>
                <a:srgbClr val="FFFF00"/>
              </a:highlight>
              <a:latin typeface="舒窈英文衡水体" panose="02000500000000000000" pitchFamily="2" charset="0"/>
              <a:ea typeface="新宋体" panose="02010609030101010101" pitchFamily="49" charset="-122"/>
            </a:endParaRPr>
          </a:p>
          <a:p>
            <a:pPr marL="0" indent="0">
              <a:buNone/>
            </a:pPr>
            <a:r>
              <a:rPr lang="zh-CN" altLang="en-US" sz="3200" b="1" dirty="0">
                <a:solidFill>
                  <a:srgbClr val="C00000"/>
                </a:solidFill>
                <a:highlight>
                  <a:srgbClr val="FFFF00"/>
                </a:highlight>
                <a:latin typeface="舒窈英文衡水体" panose="02000500000000000000" pitchFamily="2" charset="0"/>
                <a:ea typeface="新宋体" panose="02010609030101010101" pitchFamily="49" charset="-122"/>
              </a:rPr>
              <a:t>改错（未改出来的）</a:t>
            </a:r>
            <a:r>
              <a:rPr lang="zh-CN" altLang="en-US" sz="3200" b="1" dirty="0">
                <a:solidFill>
                  <a:srgbClr val="C00000"/>
                </a:solidFill>
                <a:latin typeface="舒窈英文衡水体" panose="02000500000000000000" pitchFamily="2" charset="0"/>
                <a:ea typeface="新宋体" panose="02010609030101010101" pitchFamily="49" charset="-122"/>
              </a:rPr>
              <a:t>：</a:t>
            </a:r>
            <a:r>
              <a:rPr lang="en-US" altLang="zh-CN" sz="3200" b="1" dirty="0">
                <a:solidFill>
                  <a:srgbClr val="C00000"/>
                </a:solidFill>
                <a:latin typeface="舒窈英文衡水体" panose="02000500000000000000" pitchFamily="2" charset="0"/>
                <a:ea typeface="新宋体" panose="02010609030101010101" pitchFamily="49" charset="-122"/>
              </a:rPr>
              <a:t> </a:t>
            </a:r>
            <a:r>
              <a:rPr lang="zh-CN" altLang="en-US" sz="3200" b="1" dirty="0">
                <a:latin typeface="舒窈英文衡水体" panose="02000500000000000000" pitchFamily="2" charset="0"/>
                <a:ea typeface="新宋体" panose="02010609030101010101" pitchFamily="49" charset="-122"/>
              </a:rPr>
              <a:t>删除</a:t>
            </a:r>
            <a:r>
              <a:rPr lang="en-US" altLang="zh-CN" sz="3200" b="1" dirty="0">
                <a:latin typeface="舒窈英文衡水体" panose="02000500000000000000" pitchFamily="2" charset="0"/>
                <a:ea typeface="新宋体" panose="02010609030101010101" pitchFamily="49" charset="-122"/>
              </a:rPr>
              <a:t>for ; an-a </a:t>
            </a:r>
          </a:p>
          <a:p>
            <a:pPr marL="0" indent="0">
              <a:buNone/>
            </a:pPr>
            <a:endParaRPr lang="en-US" altLang="zh-CN" sz="3200" dirty="0">
              <a:latin typeface="舒窈英文衡水体" panose="02000500000000000000" pitchFamily="2" charset="0"/>
              <a:ea typeface="新宋体" panose="02010609030101010101" pitchFamily="49" charset="-122"/>
            </a:endParaRPr>
          </a:p>
        </p:txBody>
      </p:sp>
      <p:pic>
        <p:nvPicPr>
          <p:cNvPr id="6" name="图片 5">
            <a:extLst>
              <a:ext uri="{FF2B5EF4-FFF2-40B4-BE49-F238E27FC236}">
                <a16:creationId xmlns:a16="http://schemas.microsoft.com/office/drawing/2014/main" id="{7E781B3A-7101-40DD-B4AC-8AA78153C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214" y="3558989"/>
            <a:ext cx="3205021"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7606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
            <a:ext cx="12037512" cy="4647426"/>
          </a:xfrm>
          <a:prstGeom prst="rect">
            <a:avLst/>
          </a:prstGeom>
          <a:noFill/>
        </p:spPr>
        <p:txBody>
          <a:bodyPr wrap="square" rtlCol="0">
            <a:spAutoFit/>
          </a:bodyPr>
          <a:lstStyle/>
          <a:p>
            <a:r>
              <a:rPr lang="en-US" altLang="zh-CN" sz="3600" dirty="0">
                <a:solidFill>
                  <a:srgbClr val="C00000"/>
                </a:solidFill>
                <a:highlight>
                  <a:srgbClr val="FFFF00"/>
                </a:highlight>
                <a:latin typeface="舒窈英文衡水体" panose="02000500000000000000" pitchFamily="2" charset="0"/>
                <a:ea typeface="新宋体" panose="02010609030101010101" pitchFamily="49" charset="-122"/>
              </a:rPr>
              <a:t>Step III</a:t>
            </a:r>
            <a:r>
              <a:rPr lang="zh-CN" altLang="en-US" sz="3600" dirty="0">
                <a:solidFill>
                  <a:srgbClr val="C00000"/>
                </a:solidFill>
                <a:highlight>
                  <a:srgbClr val="FFFF00"/>
                </a:highlight>
                <a:latin typeface="舒窈英文衡水体" panose="02000500000000000000" pitchFamily="2" charset="0"/>
                <a:ea typeface="新宋体" panose="02010609030101010101" pitchFamily="49" charset="-122"/>
              </a:rPr>
              <a:t>针对完形易错试题进行小组讨论</a:t>
            </a:r>
          </a:p>
          <a:p>
            <a:endParaRPr lang="en-US" altLang="zh-CN" sz="3600" dirty="0">
              <a:latin typeface="舒窈英文衡水体" panose="02000500000000000000" pitchFamily="2" charset="0"/>
              <a:ea typeface="新宋体" panose="02010609030101010101" pitchFamily="49" charset="-122"/>
            </a:endParaRPr>
          </a:p>
          <a:p>
            <a:pPr marL="742950" indent="-742950">
              <a:buFont typeface="+mj-lt"/>
              <a:buAutoNum type="arabicPeriod"/>
            </a:pPr>
            <a:r>
              <a:rPr lang="zh-CN" altLang="en-US" sz="3600" dirty="0">
                <a:solidFill>
                  <a:srgbClr val="FF0000"/>
                </a:solidFill>
                <a:latin typeface="舒窈英文衡水体" panose="02000500000000000000" pitchFamily="2" charset="0"/>
                <a:ea typeface="新宋体" panose="02010609030101010101" pitchFamily="49" charset="-122"/>
              </a:rPr>
              <a:t>上下文联系</a:t>
            </a:r>
            <a:r>
              <a:rPr lang="zh-CN" altLang="en-US" sz="3600" dirty="0">
                <a:latin typeface="舒窈英文衡水体" panose="02000500000000000000" pitchFamily="2" charset="0"/>
                <a:ea typeface="新宋体" panose="02010609030101010101" pitchFamily="49" charset="-122"/>
              </a:rPr>
              <a:t>：如</a:t>
            </a:r>
            <a:r>
              <a:rPr lang="en-US" altLang="zh-CN" sz="3600" dirty="0">
                <a:latin typeface="舒窈英文衡水体" panose="02000500000000000000" pitchFamily="2" charset="0"/>
                <a:ea typeface="新宋体" panose="02010609030101010101" pitchFamily="49" charset="-122"/>
              </a:rPr>
              <a:t>42</a:t>
            </a:r>
            <a:r>
              <a:rPr lang="zh-CN" altLang="en-US" sz="3600" dirty="0">
                <a:latin typeface="舒窈英文衡水体" panose="02000500000000000000" pitchFamily="2" charset="0"/>
                <a:ea typeface="新宋体" panose="02010609030101010101" pitchFamily="49" charset="-122"/>
              </a:rPr>
              <a:t>，</a:t>
            </a:r>
            <a:r>
              <a:rPr lang="en-US" altLang="zh-CN" sz="3600" dirty="0">
                <a:latin typeface="舒窈英文衡水体" panose="02000500000000000000" pitchFamily="2" charset="0"/>
                <a:ea typeface="新宋体" panose="02010609030101010101" pitchFamily="49" charset="-122"/>
              </a:rPr>
              <a:t>_______________</a:t>
            </a:r>
          </a:p>
          <a:p>
            <a:pPr marL="742950" indent="-742950">
              <a:buFont typeface="+mj-lt"/>
              <a:buAutoNum type="arabicPeriod"/>
            </a:pPr>
            <a:r>
              <a:rPr lang="zh-CN" altLang="en-US" sz="3600" dirty="0">
                <a:latin typeface="舒窈英文衡水体" panose="02000500000000000000" pitchFamily="2" charset="0"/>
                <a:ea typeface="新宋体" panose="02010609030101010101" pitchFamily="49" charset="-122"/>
              </a:rPr>
              <a:t>词义辨析题：如</a:t>
            </a:r>
            <a:r>
              <a:rPr lang="en-US" altLang="zh-CN" sz="3600" dirty="0">
                <a:latin typeface="舒窈英文衡水体" panose="02000500000000000000" pitchFamily="2" charset="0"/>
                <a:ea typeface="新宋体" panose="02010609030101010101" pitchFamily="49" charset="-122"/>
              </a:rPr>
              <a:t>44</a:t>
            </a:r>
            <a:r>
              <a:rPr lang="zh-CN" altLang="en-US" sz="3600" dirty="0">
                <a:latin typeface="舒窈英文衡水体" panose="02000500000000000000" pitchFamily="2" charset="0"/>
                <a:ea typeface="新宋体" panose="02010609030101010101" pitchFamily="49" charset="-122"/>
              </a:rPr>
              <a:t>，</a:t>
            </a:r>
            <a:r>
              <a:rPr lang="en-US" altLang="zh-CN" sz="3600" dirty="0">
                <a:latin typeface="舒窈英文衡水体" panose="02000500000000000000" pitchFamily="2" charset="0"/>
                <a:ea typeface="新宋体" panose="02010609030101010101" pitchFamily="49" charset="-122"/>
              </a:rPr>
              <a:t>_______________</a:t>
            </a:r>
          </a:p>
          <a:p>
            <a:pPr marL="514350" indent="-514350">
              <a:buFont typeface="+mj-lt"/>
              <a:buAutoNum type="arabicPeriod"/>
            </a:pPr>
            <a:r>
              <a:rPr lang="zh-CN" altLang="en-US" sz="2800" dirty="0">
                <a:latin typeface="舒窈英文衡水体" panose="02000500000000000000" pitchFamily="2" charset="0"/>
                <a:ea typeface="新宋体" panose="02010609030101010101" pitchFamily="49" charset="-122"/>
              </a:rPr>
              <a:t>中心思想：本文是一篇</a:t>
            </a:r>
            <a:r>
              <a:rPr lang="en-US" altLang="zh-CN" sz="2800" dirty="0">
                <a:latin typeface="舒窈英文衡水体" panose="02000500000000000000" pitchFamily="2" charset="0"/>
                <a:ea typeface="新宋体" panose="02010609030101010101" pitchFamily="49" charset="-122"/>
              </a:rPr>
              <a:t>______, </a:t>
            </a:r>
            <a:r>
              <a:rPr lang="zh-CN" altLang="en-US" sz="2800" dirty="0">
                <a:latin typeface="舒窈英文衡水体" panose="02000500000000000000" pitchFamily="2" charset="0"/>
                <a:ea typeface="新宋体" panose="02010609030101010101" pitchFamily="49" charset="-122"/>
              </a:rPr>
              <a:t>主要讲述了患病的艺术家</a:t>
            </a:r>
            <a:r>
              <a:rPr lang="en-US" altLang="zh-CN" sz="2800" dirty="0">
                <a:latin typeface="舒窈英文衡水体" panose="02000500000000000000" pitchFamily="2" charset="0"/>
                <a:ea typeface="新宋体" panose="02010609030101010101" pitchFamily="49" charset="-122"/>
              </a:rPr>
              <a:t>_____________________________, </a:t>
            </a:r>
            <a:r>
              <a:rPr lang="zh-CN" altLang="en-US" sz="2800" dirty="0">
                <a:latin typeface="舒窈英文衡水体" panose="02000500000000000000" pitchFamily="2" charset="0"/>
                <a:ea typeface="新宋体" panose="02010609030101010101" pitchFamily="49" charset="-122"/>
              </a:rPr>
              <a:t>把活着的每一天都当作自己的礼物。</a:t>
            </a:r>
            <a:endParaRPr lang="en-US" altLang="zh-CN" sz="2800" dirty="0">
              <a:latin typeface="舒窈英文衡水体" panose="02000500000000000000" pitchFamily="2" charset="0"/>
              <a:ea typeface="新宋体" panose="02010609030101010101" pitchFamily="49" charset="-122"/>
            </a:endParaRPr>
          </a:p>
          <a:p>
            <a:pPr marL="514350" indent="-514350">
              <a:buFont typeface="+mj-lt"/>
              <a:buAutoNum type="arabicPeriod"/>
            </a:pPr>
            <a:r>
              <a:rPr lang="zh-CN" altLang="en-US" sz="2800" dirty="0">
                <a:latin typeface="舒窈英文衡水体" panose="02000500000000000000" pitchFamily="2" charset="0"/>
                <a:ea typeface="新宋体" panose="02010609030101010101" pitchFamily="49" charset="-122"/>
              </a:rPr>
              <a:t>做题方法反思</a:t>
            </a:r>
            <a:endParaRPr lang="en-US" altLang="zh-CN" sz="2800" dirty="0">
              <a:latin typeface="舒窈英文衡水体" panose="02000500000000000000" pitchFamily="2" charset="0"/>
              <a:ea typeface="新宋体" panose="02010609030101010101" pitchFamily="49" charset="-122"/>
            </a:endParaRPr>
          </a:p>
          <a:p>
            <a:pPr marL="514350" indent="-514350">
              <a:buFont typeface="+mj-lt"/>
              <a:buAutoNum type="arabicPeriod"/>
            </a:pPr>
            <a:endParaRPr lang="en-US" altLang="zh-CN" sz="2800" dirty="0">
              <a:latin typeface="舒窈英文衡水体" panose="02000500000000000000" pitchFamily="2" charset="0"/>
              <a:ea typeface="新宋体" panose="02010609030101010101" pitchFamily="49" charset="-122"/>
            </a:endParaRPr>
          </a:p>
          <a:p>
            <a:endParaRPr lang="zh-CN" altLang="en-US" sz="4000" b="1" dirty="0"/>
          </a:p>
        </p:txBody>
      </p:sp>
      <p:sp>
        <p:nvSpPr>
          <p:cNvPr id="3" name="文本框 2"/>
          <p:cNvSpPr txBox="1"/>
          <p:nvPr/>
        </p:nvSpPr>
        <p:spPr>
          <a:xfrm>
            <a:off x="4958070" y="1005459"/>
            <a:ext cx="3823483" cy="523220"/>
          </a:xfrm>
          <a:prstGeom prst="rect">
            <a:avLst/>
          </a:prstGeom>
          <a:noFill/>
        </p:spPr>
        <p:txBody>
          <a:bodyPr wrap="none" rtlCol="0">
            <a:spAutoFit/>
          </a:bodyPr>
          <a:lstStyle/>
          <a:p>
            <a:r>
              <a:rPr lang="en-US" altLang="zh-CN" sz="2800" b="1" dirty="0">
                <a:solidFill>
                  <a:srgbClr val="FF0000"/>
                </a:solidFill>
                <a:latin typeface="新宋体" panose="02010609030101010101" pitchFamily="49" charset="-122"/>
                <a:ea typeface="新宋体" panose="02010609030101010101" pitchFamily="49" charset="-122"/>
              </a:rPr>
              <a:t>48</a:t>
            </a:r>
            <a:r>
              <a:rPr lang="zh-CN" altLang="en-US" sz="2800" b="1" dirty="0">
                <a:solidFill>
                  <a:srgbClr val="FF0000"/>
                </a:solidFill>
                <a:latin typeface="新宋体" panose="02010609030101010101" pitchFamily="49" charset="-122"/>
                <a:ea typeface="新宋体" panose="02010609030101010101" pitchFamily="49" charset="-122"/>
              </a:rPr>
              <a:t>， </a:t>
            </a:r>
            <a:r>
              <a:rPr lang="en-US" altLang="zh-CN" sz="2800" b="1" dirty="0">
                <a:solidFill>
                  <a:srgbClr val="FF0000"/>
                </a:solidFill>
                <a:latin typeface="新宋体" panose="02010609030101010101" pitchFamily="49" charset="-122"/>
                <a:ea typeface="新宋体" panose="02010609030101010101" pitchFamily="49" charset="-122"/>
              </a:rPr>
              <a:t>50</a:t>
            </a:r>
            <a:r>
              <a:rPr lang="zh-CN" altLang="en-US" sz="2800" b="1" dirty="0">
                <a:solidFill>
                  <a:srgbClr val="FF0000"/>
                </a:solidFill>
                <a:latin typeface="新宋体" panose="02010609030101010101" pitchFamily="49" charset="-122"/>
                <a:ea typeface="新宋体" panose="02010609030101010101" pitchFamily="49" charset="-122"/>
              </a:rPr>
              <a:t>，</a:t>
            </a:r>
            <a:r>
              <a:rPr lang="en-US" altLang="zh-CN" sz="2800" b="1" dirty="0">
                <a:solidFill>
                  <a:srgbClr val="FF0000"/>
                </a:solidFill>
                <a:latin typeface="新宋体" panose="02010609030101010101" pitchFamily="49" charset="-122"/>
                <a:ea typeface="新宋体" panose="02010609030101010101" pitchFamily="49" charset="-122"/>
              </a:rPr>
              <a:t>52</a:t>
            </a:r>
            <a:r>
              <a:rPr lang="zh-CN" altLang="en-US" sz="2800" b="1" dirty="0">
                <a:solidFill>
                  <a:srgbClr val="FF0000"/>
                </a:solidFill>
                <a:latin typeface="新宋体" panose="02010609030101010101" pitchFamily="49" charset="-122"/>
                <a:ea typeface="新宋体" panose="02010609030101010101" pitchFamily="49" charset="-122"/>
              </a:rPr>
              <a:t>， </a:t>
            </a:r>
            <a:r>
              <a:rPr lang="en-US" altLang="zh-CN" sz="2800" b="1" dirty="0">
                <a:solidFill>
                  <a:srgbClr val="FF0000"/>
                </a:solidFill>
                <a:latin typeface="新宋体" panose="02010609030101010101" pitchFamily="49" charset="-122"/>
                <a:ea typeface="新宋体" panose="02010609030101010101" pitchFamily="49" charset="-122"/>
              </a:rPr>
              <a:t>55</a:t>
            </a:r>
            <a:r>
              <a:rPr lang="zh-CN" altLang="en-US" sz="2800" b="1" dirty="0">
                <a:solidFill>
                  <a:srgbClr val="FF0000"/>
                </a:solidFill>
                <a:latin typeface="新宋体" panose="02010609030101010101" pitchFamily="49" charset="-122"/>
                <a:ea typeface="新宋体" panose="02010609030101010101" pitchFamily="49" charset="-122"/>
              </a:rPr>
              <a:t>，</a:t>
            </a:r>
            <a:r>
              <a:rPr lang="en-US" altLang="zh-CN" sz="2800" b="1" dirty="0">
                <a:solidFill>
                  <a:srgbClr val="FF0000"/>
                </a:solidFill>
                <a:latin typeface="新宋体" panose="02010609030101010101" pitchFamily="49" charset="-122"/>
                <a:ea typeface="新宋体" panose="02010609030101010101" pitchFamily="49" charset="-122"/>
              </a:rPr>
              <a:t>56</a:t>
            </a:r>
            <a:endParaRPr lang="zh-CN" altLang="en-US" sz="2800" b="1" dirty="0">
              <a:solidFill>
                <a:srgbClr val="FF0000"/>
              </a:solidFill>
              <a:latin typeface="新宋体" panose="02010609030101010101" pitchFamily="49" charset="-122"/>
              <a:ea typeface="新宋体" panose="02010609030101010101" pitchFamily="49" charset="-122"/>
            </a:endParaRPr>
          </a:p>
        </p:txBody>
      </p:sp>
      <p:sp>
        <p:nvSpPr>
          <p:cNvPr id="5" name="文本框 4"/>
          <p:cNvSpPr txBox="1"/>
          <p:nvPr/>
        </p:nvSpPr>
        <p:spPr>
          <a:xfrm>
            <a:off x="5641560" y="1588938"/>
            <a:ext cx="1444626" cy="523220"/>
          </a:xfrm>
          <a:prstGeom prst="rect">
            <a:avLst/>
          </a:prstGeom>
          <a:noFill/>
        </p:spPr>
        <p:txBody>
          <a:bodyPr wrap="none" rtlCol="0">
            <a:spAutoFit/>
          </a:bodyPr>
          <a:lstStyle/>
          <a:p>
            <a:r>
              <a:rPr lang="en-US" altLang="zh-CN" sz="2800" b="1" dirty="0">
                <a:solidFill>
                  <a:srgbClr val="FF0000"/>
                </a:solidFill>
                <a:latin typeface="新宋体" panose="02010609030101010101" pitchFamily="49" charset="-122"/>
                <a:ea typeface="新宋体" panose="02010609030101010101" pitchFamily="49" charset="-122"/>
              </a:rPr>
              <a:t>45</a:t>
            </a:r>
            <a:r>
              <a:rPr lang="zh-CN" altLang="en-US" sz="2800" b="1" dirty="0">
                <a:solidFill>
                  <a:srgbClr val="FF0000"/>
                </a:solidFill>
                <a:latin typeface="新宋体" panose="02010609030101010101" pitchFamily="49" charset="-122"/>
                <a:ea typeface="新宋体" panose="02010609030101010101" pitchFamily="49" charset="-122"/>
              </a:rPr>
              <a:t>， </a:t>
            </a:r>
            <a:r>
              <a:rPr lang="en-US" altLang="zh-CN" sz="2800" b="1" dirty="0">
                <a:solidFill>
                  <a:srgbClr val="FF0000"/>
                </a:solidFill>
                <a:latin typeface="新宋体" panose="02010609030101010101" pitchFamily="49" charset="-122"/>
                <a:ea typeface="新宋体" panose="02010609030101010101" pitchFamily="49" charset="-122"/>
              </a:rPr>
              <a:t>57</a:t>
            </a:r>
            <a:endParaRPr lang="zh-CN" altLang="en-US" sz="2800" b="1" dirty="0">
              <a:solidFill>
                <a:srgbClr val="FF0000"/>
              </a:solidFill>
              <a:latin typeface="新宋体" panose="02010609030101010101" pitchFamily="49" charset="-122"/>
              <a:ea typeface="新宋体" panose="02010609030101010101" pitchFamily="49" charset="-122"/>
            </a:endParaRPr>
          </a:p>
        </p:txBody>
      </p:sp>
      <p:sp>
        <p:nvSpPr>
          <p:cNvPr id="8" name="文本框 7"/>
          <p:cNvSpPr txBox="1"/>
          <p:nvPr/>
        </p:nvSpPr>
        <p:spPr>
          <a:xfrm>
            <a:off x="4090922" y="2033957"/>
            <a:ext cx="1261884" cy="523220"/>
          </a:xfrm>
          <a:prstGeom prst="rect">
            <a:avLst/>
          </a:prstGeom>
          <a:noFill/>
        </p:spPr>
        <p:txBody>
          <a:bodyPr wrap="none" rtlCol="0">
            <a:spAutoFit/>
          </a:bodyPr>
          <a:lstStyle/>
          <a:p>
            <a:r>
              <a:rPr lang="zh-CN" altLang="en-US" sz="2800" dirty="0">
                <a:solidFill>
                  <a:srgbClr val="FF0000"/>
                </a:solidFill>
                <a:latin typeface="新宋体" panose="02010609030101010101" pitchFamily="49" charset="-122"/>
                <a:ea typeface="新宋体" panose="02010609030101010101" pitchFamily="49" charset="-122"/>
              </a:rPr>
              <a:t>记叙文</a:t>
            </a:r>
          </a:p>
        </p:txBody>
      </p:sp>
      <p:sp>
        <p:nvSpPr>
          <p:cNvPr id="9" name="文本框 8"/>
          <p:cNvSpPr txBox="1"/>
          <p:nvPr/>
        </p:nvSpPr>
        <p:spPr>
          <a:xfrm>
            <a:off x="154488" y="2534137"/>
            <a:ext cx="4852610" cy="523220"/>
          </a:xfrm>
          <a:prstGeom prst="rect">
            <a:avLst/>
          </a:prstGeom>
          <a:noFill/>
        </p:spPr>
        <p:txBody>
          <a:bodyPr wrap="none" rtlCol="0">
            <a:spAutoFit/>
          </a:bodyPr>
          <a:lstStyle/>
          <a:p>
            <a:r>
              <a:rPr lang="zh-CN" altLang="en-US" sz="2800" dirty="0">
                <a:solidFill>
                  <a:srgbClr val="FF0000"/>
                </a:solidFill>
                <a:latin typeface="新宋体" panose="02010609030101010101" pitchFamily="49" charset="-122"/>
                <a:ea typeface="新宋体" panose="02010609030101010101" pitchFamily="49" charset="-122"/>
              </a:rPr>
              <a:t>乐观向上，快乐地度过每一天</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AC3A876-53F8-CF78-2751-0436F5B3349B}"/>
              </a:ext>
            </a:extLst>
          </p:cNvPr>
          <p:cNvSpPr>
            <a:spLocks noGrp="1"/>
          </p:cNvSpPr>
          <p:nvPr>
            <p:ph idx="1"/>
          </p:nvPr>
        </p:nvSpPr>
        <p:spPr>
          <a:xfrm>
            <a:off x="240145" y="110836"/>
            <a:ext cx="11684000" cy="6548582"/>
          </a:xfrm>
        </p:spPr>
        <p:txBody>
          <a:bodyPr>
            <a:normAutofit/>
          </a:bodyPr>
          <a:lstStyle/>
          <a:p>
            <a:pPr marL="0" indent="0">
              <a:buNone/>
            </a:pPr>
            <a:r>
              <a:rPr lang="en-US" altLang="zh-CN" sz="3200" b="1" dirty="0">
                <a:solidFill>
                  <a:srgbClr val="C00000"/>
                </a:solidFill>
                <a:highlight>
                  <a:srgbClr val="FFFF00"/>
                </a:highlight>
                <a:latin typeface="舒窈英文衡水体" panose="02000500000000000000" pitchFamily="2" charset="0"/>
                <a:ea typeface="新宋体" panose="02010609030101010101" pitchFamily="49" charset="-122"/>
              </a:rPr>
              <a:t>Step Ⅳ</a:t>
            </a:r>
            <a:r>
              <a:rPr lang="zh-CN" altLang="en-US" sz="3200" b="1" dirty="0">
                <a:solidFill>
                  <a:srgbClr val="C00000"/>
                </a:solidFill>
                <a:highlight>
                  <a:srgbClr val="FFFF00"/>
                </a:highlight>
                <a:latin typeface="舒窈英文衡水体" panose="02000500000000000000" pitchFamily="2" charset="0"/>
                <a:ea typeface="新宋体" panose="02010609030101010101" pitchFamily="49" charset="-122"/>
              </a:rPr>
              <a:t>：文本知识点</a:t>
            </a:r>
          </a:p>
          <a:p>
            <a:pPr marL="0" indent="0">
              <a:buNone/>
            </a:pPr>
            <a:r>
              <a:rPr lang="zh-CN" altLang="en-US" sz="3200" b="1" dirty="0">
                <a:solidFill>
                  <a:srgbClr val="C00000"/>
                </a:solidFill>
                <a:highlight>
                  <a:srgbClr val="FFFF00"/>
                </a:highlight>
                <a:latin typeface="舒窈英文衡水体" panose="02000500000000000000" pitchFamily="2" charset="0"/>
                <a:ea typeface="新宋体" panose="02010609030101010101" pitchFamily="49" charset="-122"/>
              </a:rPr>
              <a:t>完形：</a:t>
            </a:r>
            <a:endParaRPr lang="en-US" altLang="zh-CN" sz="3200" b="1" dirty="0">
              <a:solidFill>
                <a:srgbClr val="C00000"/>
              </a:solidFill>
              <a:highlight>
                <a:srgbClr val="FFFF00"/>
              </a:highlight>
              <a:latin typeface="舒窈英文衡水体" panose="02000500000000000000" pitchFamily="2" charset="0"/>
              <a:ea typeface="新宋体" panose="02010609030101010101" pitchFamily="49" charset="-122"/>
            </a:endParaRPr>
          </a:p>
          <a:p>
            <a:pPr marL="514350" indent="-514350">
              <a:buFont typeface="+mj-lt"/>
              <a:buAutoNum type="arabicPeriod"/>
            </a:pPr>
            <a:r>
              <a:rPr lang="en-US" altLang="zh-CN" sz="3200" b="1" dirty="0">
                <a:latin typeface="舒窈英文衡水体" panose="02000500000000000000" pitchFamily="2" charset="0"/>
                <a:ea typeface="新宋体" panose="02010609030101010101" pitchFamily="49" charset="-122"/>
              </a:rPr>
              <a:t>heart and soul</a:t>
            </a:r>
            <a:r>
              <a:rPr lang="zh-CN" altLang="en-US" sz="3200" b="1" dirty="0">
                <a:latin typeface="舒窈英文衡水体" panose="02000500000000000000" pitchFamily="2" charset="0"/>
                <a:ea typeface="新宋体" panose="02010609030101010101" pitchFamily="49" charset="-122"/>
              </a:rPr>
              <a:t>全心全意  </a:t>
            </a:r>
            <a:r>
              <a:rPr lang="en-US" altLang="zh-CN" sz="3200" b="1" dirty="0">
                <a:latin typeface="舒窈英文衡水体" panose="02000500000000000000" pitchFamily="2" charset="0"/>
                <a:ea typeface="新宋体" panose="02010609030101010101" pitchFamily="49" charset="-122"/>
              </a:rPr>
              <a:t>safe and sound</a:t>
            </a:r>
            <a:r>
              <a:rPr lang="zh-CN" altLang="en-US" sz="3200" b="1" dirty="0">
                <a:latin typeface="舒窈英文衡水体" panose="02000500000000000000" pitchFamily="2" charset="0"/>
                <a:ea typeface="新宋体" panose="02010609030101010101" pitchFamily="49" charset="-122"/>
              </a:rPr>
              <a:t>安然无恙  </a:t>
            </a:r>
            <a:r>
              <a:rPr lang="en-US" altLang="zh-CN" sz="3200" b="1" dirty="0">
                <a:latin typeface="舒窈英文衡水体" panose="02000500000000000000" pitchFamily="2" charset="0"/>
                <a:ea typeface="新宋体" panose="02010609030101010101" pitchFamily="49" charset="-122"/>
              </a:rPr>
              <a:t>here and there</a:t>
            </a:r>
            <a:r>
              <a:rPr lang="zh-CN" altLang="en-US" sz="3200" b="1" dirty="0">
                <a:latin typeface="舒窈英文衡水体" panose="02000500000000000000" pitchFamily="2" charset="0"/>
                <a:ea typeface="新宋体" panose="02010609030101010101" pitchFamily="49" charset="-122"/>
              </a:rPr>
              <a:t>到处    </a:t>
            </a:r>
            <a:r>
              <a:rPr lang="en-US" altLang="zh-CN" sz="3200" b="1" dirty="0">
                <a:latin typeface="舒窈英文衡水体" panose="02000500000000000000" pitchFamily="2" charset="0"/>
                <a:ea typeface="新宋体" panose="02010609030101010101" pitchFamily="49" charset="-122"/>
              </a:rPr>
              <a:t>skin and bone </a:t>
            </a:r>
            <a:r>
              <a:rPr lang="zh-CN" altLang="en-US" sz="3200" b="1" dirty="0">
                <a:latin typeface="舒窈英文衡水体" panose="02000500000000000000" pitchFamily="2" charset="0"/>
                <a:ea typeface="新宋体" panose="02010609030101010101" pitchFamily="49" charset="-122"/>
              </a:rPr>
              <a:t>皮包骨头 </a:t>
            </a:r>
            <a:r>
              <a:rPr lang="en-US" altLang="zh-CN" sz="3200" b="1" dirty="0">
                <a:latin typeface="舒窈英文衡水体" panose="02000500000000000000" pitchFamily="2" charset="0"/>
                <a:ea typeface="新宋体" panose="02010609030101010101" pitchFamily="49" charset="-122"/>
              </a:rPr>
              <a:t>I’m bone tired.</a:t>
            </a:r>
            <a:r>
              <a:rPr lang="zh-CN" altLang="en-US" sz="3200" b="1" dirty="0">
                <a:latin typeface="舒窈英文衡水体" panose="02000500000000000000" pitchFamily="2" charset="0"/>
                <a:ea typeface="新宋体" panose="02010609030101010101" pitchFamily="49" charset="-122"/>
              </a:rPr>
              <a:t>我十分</a:t>
            </a:r>
            <a:r>
              <a:rPr lang="en-US" altLang="zh-CN" sz="3200" b="1" dirty="0">
                <a:latin typeface="舒窈英文衡水体" panose="02000500000000000000" pitchFamily="2" charset="0"/>
                <a:ea typeface="新宋体" panose="02010609030101010101" pitchFamily="49" charset="-122"/>
              </a:rPr>
              <a:t>/</a:t>
            </a:r>
            <a:r>
              <a:rPr lang="zh-CN" altLang="en-US" sz="3200" b="1" dirty="0">
                <a:latin typeface="舒窈英文衡水体" panose="02000500000000000000" pitchFamily="2" charset="0"/>
                <a:ea typeface="新宋体" panose="02010609030101010101" pitchFamily="49" charset="-122"/>
              </a:rPr>
              <a:t>非常累。</a:t>
            </a:r>
          </a:p>
          <a:p>
            <a:pPr marL="514350" indent="-514350">
              <a:buFont typeface="+mj-lt"/>
              <a:buAutoNum type="arabicPeriod"/>
            </a:pPr>
            <a:r>
              <a:rPr lang="en-US" altLang="zh-CN" sz="3200" b="1" dirty="0">
                <a:latin typeface="舒窈英文衡水体" panose="02000500000000000000" pitchFamily="2" charset="0"/>
                <a:ea typeface="新宋体" panose="02010609030101010101" pitchFamily="49" charset="-122"/>
              </a:rPr>
              <a:t>develop/have </a:t>
            </a:r>
            <a:r>
              <a:rPr lang="zh-CN" altLang="en-US" sz="3200" b="1" dirty="0">
                <a:latin typeface="舒窈英文衡水体" panose="02000500000000000000" pitchFamily="2" charset="0"/>
                <a:ea typeface="新宋体" panose="02010609030101010101" pitchFamily="49" charset="-122"/>
              </a:rPr>
              <a:t>患</a:t>
            </a:r>
            <a:r>
              <a:rPr lang="en-US" altLang="zh-CN" sz="3200" b="1" dirty="0">
                <a:latin typeface="舒窈英文衡水体" panose="02000500000000000000" pitchFamily="2" charset="0"/>
                <a:ea typeface="新宋体" panose="02010609030101010101" pitchFamily="49" charset="-122"/>
              </a:rPr>
              <a:t>(</a:t>
            </a:r>
            <a:r>
              <a:rPr lang="zh-CN" altLang="en-US" sz="3200" b="1" dirty="0">
                <a:latin typeface="舒窈英文衡水体" panose="02000500000000000000" pitchFamily="2" charset="0"/>
                <a:ea typeface="新宋体" panose="02010609030101010101" pitchFamily="49" charset="-122"/>
              </a:rPr>
              <a:t>病 </a:t>
            </a:r>
            <a:r>
              <a:rPr lang="en-US" altLang="zh-CN" sz="3200" b="1" dirty="0">
                <a:latin typeface="舒窈英文衡水体" panose="02000500000000000000" pitchFamily="2" charset="0"/>
                <a:ea typeface="新宋体" panose="02010609030101010101" pitchFamily="49" charset="-122"/>
              </a:rPr>
              <a:t>)</a:t>
            </a:r>
          </a:p>
          <a:p>
            <a:pPr marL="514350" indent="-514350">
              <a:buFont typeface="+mj-lt"/>
              <a:buAutoNum type="arabicPeriod"/>
            </a:pPr>
            <a:r>
              <a:rPr lang="en-US" altLang="zh-CN" sz="3200" b="1" dirty="0">
                <a:latin typeface="舒窈英文衡水体" panose="02000500000000000000" pitchFamily="2" charset="0"/>
                <a:ea typeface="新宋体" panose="02010609030101010101" pitchFamily="49" charset="-122"/>
              </a:rPr>
              <a:t>add</a:t>
            </a:r>
            <a:r>
              <a:rPr lang="zh-CN" altLang="en-US" sz="3200" b="1" dirty="0">
                <a:latin typeface="舒窈英文衡水体" panose="02000500000000000000" pitchFamily="2" charset="0"/>
                <a:ea typeface="新宋体" panose="02010609030101010101" pitchFamily="49" charset="-122"/>
              </a:rPr>
              <a:t>补充说道 </a:t>
            </a:r>
            <a:endParaRPr lang="en-US" altLang="zh-CN" sz="3200" b="1" dirty="0">
              <a:latin typeface="舒窈英文衡水体" panose="02000500000000000000" pitchFamily="2" charset="0"/>
              <a:ea typeface="新宋体" panose="02010609030101010101" pitchFamily="49" charset="-122"/>
            </a:endParaRPr>
          </a:p>
          <a:p>
            <a:pPr marL="514350" indent="-514350">
              <a:buFont typeface="+mj-lt"/>
              <a:buAutoNum type="arabicPeriod"/>
            </a:pPr>
            <a:r>
              <a:rPr lang="en-US" altLang="zh-CN" sz="3200" b="1" dirty="0">
                <a:latin typeface="舒窈英文衡水体" panose="02000500000000000000" pitchFamily="2" charset="0"/>
                <a:ea typeface="新宋体" panose="02010609030101010101" pitchFamily="49" charset="-122"/>
              </a:rPr>
              <a:t>be filled with=be full of </a:t>
            </a:r>
            <a:r>
              <a:rPr lang="zh-CN" altLang="en-US" sz="3200" b="1" dirty="0">
                <a:latin typeface="舒窈英文衡水体" panose="02000500000000000000" pitchFamily="2" charset="0"/>
                <a:ea typeface="新宋体" panose="02010609030101010101" pitchFamily="49" charset="-122"/>
              </a:rPr>
              <a:t>充满</a:t>
            </a:r>
            <a:r>
              <a:rPr lang="en-US" altLang="zh-CN" sz="3200" b="1" dirty="0">
                <a:latin typeface="舒窈英文衡水体" panose="02000500000000000000" pitchFamily="2" charset="0"/>
                <a:ea typeface="新宋体" panose="02010609030101010101" pitchFamily="49" charset="-122"/>
              </a:rPr>
              <a:t>be based on</a:t>
            </a:r>
            <a:r>
              <a:rPr lang="zh-CN" altLang="en-US" sz="3200" b="1" dirty="0">
                <a:latin typeface="舒窈英文衡水体" panose="02000500000000000000" pitchFamily="2" charset="0"/>
                <a:ea typeface="新宋体" panose="02010609030101010101" pitchFamily="49" charset="-122"/>
              </a:rPr>
              <a:t>基于，以</a:t>
            </a:r>
            <a:r>
              <a:rPr lang="en-US" altLang="zh-CN" sz="3200" b="1" dirty="0">
                <a:latin typeface="舒窈英文衡水体" panose="02000500000000000000" pitchFamily="2" charset="0"/>
                <a:ea typeface="新宋体" panose="02010609030101010101" pitchFamily="49" charset="-122"/>
              </a:rPr>
              <a:t>…</a:t>
            </a:r>
            <a:r>
              <a:rPr lang="zh-CN" altLang="en-US" sz="3200" b="1" dirty="0">
                <a:latin typeface="舒窈英文衡水体" panose="02000500000000000000" pitchFamily="2" charset="0"/>
                <a:ea typeface="新宋体" panose="02010609030101010101" pitchFamily="49" charset="-122"/>
              </a:rPr>
              <a:t>为基础</a:t>
            </a:r>
            <a:endParaRPr lang="en-US" altLang="zh-CN" sz="3200" b="1" dirty="0">
              <a:latin typeface="舒窈英文衡水体" panose="02000500000000000000" pitchFamily="2" charset="0"/>
              <a:ea typeface="新宋体" panose="02010609030101010101" pitchFamily="49" charset="-122"/>
            </a:endParaRPr>
          </a:p>
          <a:p>
            <a:pPr marL="0" indent="0">
              <a:buNone/>
            </a:pPr>
            <a:r>
              <a:rPr lang="en-US" altLang="zh-CN" sz="3200" b="1" dirty="0">
                <a:latin typeface="舒窈英文衡水体" panose="02000500000000000000" pitchFamily="2" charset="0"/>
                <a:ea typeface="新宋体" panose="02010609030101010101" pitchFamily="49" charset="-122"/>
              </a:rPr>
              <a:t>be related to</a:t>
            </a:r>
            <a:r>
              <a:rPr lang="zh-CN" altLang="en-US" sz="3200" b="1" dirty="0">
                <a:latin typeface="舒窈英文衡水体" panose="02000500000000000000" pitchFamily="2" charset="0"/>
                <a:ea typeface="新宋体" panose="02010609030101010101" pitchFamily="49" charset="-122"/>
              </a:rPr>
              <a:t>与</a:t>
            </a:r>
            <a:r>
              <a:rPr lang="en-US" altLang="zh-CN" sz="3200" b="1" dirty="0">
                <a:latin typeface="舒窈英文衡水体" panose="02000500000000000000" pitchFamily="2" charset="0"/>
                <a:ea typeface="新宋体" panose="02010609030101010101" pitchFamily="49" charset="-122"/>
              </a:rPr>
              <a:t>…</a:t>
            </a:r>
            <a:r>
              <a:rPr lang="zh-CN" altLang="en-US" sz="3200" b="1" dirty="0">
                <a:latin typeface="舒窈英文衡水体" panose="02000500000000000000" pitchFamily="2" charset="0"/>
                <a:ea typeface="新宋体" panose="02010609030101010101" pitchFamily="49" charset="-122"/>
              </a:rPr>
              <a:t>有关  </a:t>
            </a:r>
            <a:r>
              <a:rPr lang="en-US" altLang="zh-CN" sz="3200" b="1" dirty="0">
                <a:latin typeface="舒窈英文衡水体" panose="02000500000000000000" pitchFamily="2" charset="0"/>
                <a:ea typeface="新宋体" panose="02010609030101010101" pitchFamily="49" charset="-122"/>
              </a:rPr>
              <a:t>be aimed at</a:t>
            </a:r>
            <a:r>
              <a:rPr lang="zh-CN" altLang="en-US" sz="3200" b="1" dirty="0">
                <a:latin typeface="舒窈英文衡水体" panose="02000500000000000000" pitchFamily="2" charset="0"/>
                <a:ea typeface="新宋体" panose="02010609030101010101" pitchFamily="49" charset="-122"/>
              </a:rPr>
              <a:t>目的是，旨在 </a:t>
            </a:r>
            <a:endParaRPr lang="en-US" altLang="zh-CN" sz="3200" b="1" dirty="0">
              <a:latin typeface="舒窈英文衡水体" panose="02000500000000000000" pitchFamily="2" charset="0"/>
              <a:ea typeface="新宋体" panose="02010609030101010101" pitchFamily="49" charset="-122"/>
            </a:endParaRPr>
          </a:p>
          <a:p>
            <a:pPr marL="514350" indent="-514350">
              <a:buFont typeface="+mj-lt"/>
              <a:buAutoNum type="arabicPeriod" startAt="5"/>
            </a:pPr>
            <a:r>
              <a:rPr lang="en-US" altLang="zh-CN" sz="3200" b="1" dirty="0">
                <a:latin typeface="舒窈英文衡水体" panose="02000500000000000000" pitchFamily="2" charset="0"/>
                <a:ea typeface="新宋体" panose="02010609030101010101" pitchFamily="49" charset="-122"/>
              </a:rPr>
              <a:t>painkiller</a:t>
            </a:r>
            <a:r>
              <a:rPr lang="zh-CN" altLang="en-US" sz="3200" b="1" dirty="0">
                <a:latin typeface="舒窈英文衡水体" panose="02000500000000000000" pitchFamily="2" charset="0"/>
                <a:ea typeface="新宋体" panose="02010609030101010101" pitchFamily="49" charset="-122"/>
              </a:rPr>
              <a:t>止疼药 </a:t>
            </a:r>
            <a:endParaRPr lang="en-US" altLang="zh-CN" sz="3200" b="1" dirty="0">
              <a:latin typeface="舒窈英文衡水体" panose="02000500000000000000" pitchFamily="2" charset="0"/>
              <a:ea typeface="新宋体" panose="02010609030101010101" pitchFamily="49" charset="-122"/>
            </a:endParaRPr>
          </a:p>
          <a:p>
            <a:pPr marL="514350" indent="-514350">
              <a:buFont typeface="+mj-lt"/>
              <a:buAutoNum type="arabicPeriod" startAt="6"/>
            </a:pPr>
            <a:r>
              <a:rPr lang="en-US" altLang="zh-CN" sz="3200" b="1" dirty="0">
                <a:latin typeface="舒窈英文衡水体" panose="02000500000000000000" pitchFamily="2" charset="0"/>
                <a:ea typeface="新宋体" panose="02010609030101010101" pitchFamily="49" charset="-122"/>
              </a:rPr>
              <a:t>infect v.</a:t>
            </a:r>
            <a:r>
              <a:rPr lang="zh-CN" altLang="en-US" sz="3200" b="1" dirty="0">
                <a:latin typeface="舒窈英文衡水体" panose="02000500000000000000" pitchFamily="2" charset="0"/>
                <a:ea typeface="新宋体" panose="02010609030101010101" pitchFamily="49" charset="-122"/>
              </a:rPr>
              <a:t>使感染 </a:t>
            </a:r>
            <a:r>
              <a:rPr lang="en-US" altLang="zh-CN" sz="3200" b="1" dirty="0">
                <a:latin typeface="舒窈英文衡水体" panose="02000500000000000000" pitchFamily="2" charset="0"/>
                <a:ea typeface="新宋体" panose="02010609030101010101" pitchFamily="49" charset="-122"/>
              </a:rPr>
              <a:t>be infected with</a:t>
            </a:r>
            <a:r>
              <a:rPr lang="zh-CN" altLang="en-US" sz="3200" b="1" dirty="0">
                <a:latin typeface="舒窈英文衡水体" panose="02000500000000000000" pitchFamily="2" charset="0"/>
                <a:ea typeface="新宋体" panose="02010609030101010101" pitchFamily="49" charset="-122"/>
              </a:rPr>
              <a:t>感染 </a:t>
            </a:r>
            <a:r>
              <a:rPr lang="en-US" altLang="zh-CN" sz="3200" b="1" dirty="0">
                <a:latin typeface="舒窈英文衡水体" panose="02000500000000000000" pitchFamily="2" charset="0"/>
                <a:ea typeface="新宋体" panose="02010609030101010101" pitchFamily="49" charset="-122"/>
              </a:rPr>
              <a:t>infection n.</a:t>
            </a:r>
            <a:r>
              <a:rPr lang="zh-CN" altLang="en-US" sz="3200" b="1" dirty="0">
                <a:latin typeface="舒窈英文衡水体" panose="02000500000000000000" pitchFamily="2" charset="0"/>
                <a:ea typeface="新宋体" panose="02010609030101010101" pitchFamily="49" charset="-122"/>
              </a:rPr>
              <a:t>感染 </a:t>
            </a:r>
            <a:r>
              <a:rPr lang="en-US" altLang="zh-CN" sz="3200" b="1" dirty="0">
                <a:latin typeface="舒窈英文衡水体" panose="02000500000000000000" pitchFamily="2" charset="0"/>
                <a:ea typeface="新宋体" panose="02010609030101010101" pitchFamily="49" charset="-122"/>
              </a:rPr>
              <a:t>infectious </a:t>
            </a:r>
            <a:r>
              <a:rPr lang="zh-CN" altLang="en-US" sz="3200" b="1" dirty="0">
                <a:latin typeface="舒窈英文衡水体" panose="02000500000000000000" pitchFamily="2" charset="0"/>
                <a:ea typeface="新宋体" panose="02010609030101010101" pitchFamily="49" charset="-122"/>
              </a:rPr>
              <a:t>传染的</a:t>
            </a:r>
            <a:endParaRPr lang="en-US" altLang="zh-CN" sz="3200" b="1" dirty="0">
              <a:latin typeface="舒窈英文衡水体" panose="02000500000000000000" pitchFamily="2" charset="0"/>
              <a:ea typeface="新宋体" panose="02010609030101010101" pitchFamily="49" charset="-122"/>
            </a:endParaRPr>
          </a:p>
          <a:p>
            <a:pPr marL="0" indent="0">
              <a:buNone/>
            </a:pPr>
            <a:endParaRPr lang="zh-CN" altLang="en-US" sz="3200" b="1" dirty="0">
              <a:latin typeface="舒窈英文衡水体" panose="02000500000000000000" pitchFamily="2" charset="0"/>
              <a:ea typeface="新宋体" panose="02010609030101010101" pitchFamily="49" charset="-122"/>
            </a:endParaRPr>
          </a:p>
        </p:txBody>
      </p:sp>
    </p:spTree>
    <p:extLst>
      <p:ext uri="{BB962C8B-B14F-4D97-AF65-F5344CB8AC3E}">
        <p14:creationId xmlns:p14="http://schemas.microsoft.com/office/powerpoint/2010/main" val="4168333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08DE362-AC55-4789-8E45-5CF3763A6411}"/>
              </a:ext>
            </a:extLst>
          </p:cNvPr>
          <p:cNvSpPr>
            <a:spLocks noGrp="1"/>
          </p:cNvSpPr>
          <p:nvPr>
            <p:ph idx="1"/>
          </p:nvPr>
        </p:nvSpPr>
        <p:spPr>
          <a:xfrm>
            <a:off x="406400" y="203200"/>
            <a:ext cx="11323782" cy="6363855"/>
          </a:xfrm>
        </p:spPr>
        <p:txBody>
          <a:bodyPr>
            <a:normAutofit lnSpcReduction="10000"/>
          </a:bodyPr>
          <a:lstStyle/>
          <a:p>
            <a:pPr marL="0" indent="0">
              <a:buNone/>
            </a:pPr>
            <a:r>
              <a:rPr lang="zh-CN" altLang="en-US" sz="3600" b="1" dirty="0">
                <a:solidFill>
                  <a:srgbClr val="C00000"/>
                </a:solidFill>
                <a:highlight>
                  <a:srgbClr val="FFFF00"/>
                </a:highlight>
                <a:latin typeface="舒窈英文衡水体" panose="02000500000000000000" pitchFamily="2" charset="0"/>
                <a:ea typeface="新宋体" panose="02010609030101010101" pitchFamily="49" charset="-122"/>
              </a:rPr>
              <a:t>语填  </a:t>
            </a:r>
            <a:endParaRPr lang="en-US" altLang="zh-CN" sz="3600" b="1" dirty="0">
              <a:solidFill>
                <a:srgbClr val="C00000"/>
              </a:solidFill>
              <a:highlight>
                <a:srgbClr val="FFFF00"/>
              </a:highlight>
              <a:latin typeface="舒窈英文衡水体" panose="02000500000000000000" pitchFamily="2" charset="0"/>
              <a:ea typeface="新宋体" panose="02010609030101010101" pitchFamily="49" charset="-122"/>
            </a:endParaRPr>
          </a:p>
          <a:p>
            <a:pPr marL="0" indent="0">
              <a:buNone/>
            </a:pPr>
            <a:r>
              <a:rPr lang="en-US" altLang="zh-CN" b="1" dirty="0">
                <a:latin typeface="舒窈英文衡水体" panose="02000500000000000000" pitchFamily="2" charset="0"/>
                <a:ea typeface="新宋体" panose="02010609030101010101" pitchFamily="49" charset="-122"/>
              </a:rPr>
              <a:t>1.make sacrifices/make a sacrifice</a:t>
            </a:r>
            <a:r>
              <a:rPr lang="zh-CN" altLang="en-US" b="1" dirty="0">
                <a:latin typeface="舒窈英文衡水体" panose="02000500000000000000" pitchFamily="2" charset="0"/>
                <a:ea typeface="新宋体" panose="02010609030101010101" pitchFamily="49" charset="-122"/>
              </a:rPr>
              <a:t>做出牺牲 </a:t>
            </a:r>
            <a:endParaRPr lang="en-US" altLang="zh-CN" b="1" dirty="0">
              <a:latin typeface="舒窈英文衡水体" panose="02000500000000000000" pitchFamily="2" charset="0"/>
              <a:ea typeface="新宋体" panose="02010609030101010101" pitchFamily="49" charset="-122"/>
            </a:endParaRPr>
          </a:p>
          <a:p>
            <a:pPr marL="0" indent="0">
              <a:buNone/>
            </a:pPr>
            <a:r>
              <a:rPr lang="en-US" altLang="zh-CN" b="1" dirty="0">
                <a:latin typeface="舒窈英文衡水体" panose="02000500000000000000" pitchFamily="2" charset="0"/>
                <a:ea typeface="新宋体" panose="02010609030101010101" pitchFamily="49" charset="-122"/>
              </a:rPr>
              <a:t>2.license</a:t>
            </a:r>
            <a:r>
              <a:rPr lang="zh-CN" altLang="en-US" b="1" dirty="0">
                <a:latin typeface="舒窈英文衡水体" panose="02000500000000000000" pitchFamily="2" charset="0"/>
                <a:ea typeface="新宋体" panose="02010609030101010101" pitchFamily="49" charset="-122"/>
              </a:rPr>
              <a:t>执照，许可证  </a:t>
            </a:r>
            <a:r>
              <a:rPr lang="en-US" altLang="zh-CN" b="1" dirty="0">
                <a:latin typeface="舒窈英文衡水体" panose="02000500000000000000" pitchFamily="2" charset="0"/>
                <a:ea typeface="新宋体" panose="02010609030101010101" pitchFamily="49" charset="-122"/>
              </a:rPr>
              <a:t>a driving license</a:t>
            </a:r>
            <a:r>
              <a:rPr lang="zh-CN" altLang="en-US" b="1" dirty="0">
                <a:latin typeface="舒窈英文衡水体" panose="02000500000000000000" pitchFamily="2" charset="0"/>
                <a:ea typeface="新宋体" panose="02010609030101010101" pitchFamily="49" charset="-122"/>
              </a:rPr>
              <a:t>一个驾照 </a:t>
            </a:r>
            <a:endParaRPr lang="en-US" altLang="zh-CN" b="1" dirty="0">
              <a:latin typeface="舒窈英文衡水体" panose="02000500000000000000" pitchFamily="2" charset="0"/>
              <a:ea typeface="新宋体" panose="02010609030101010101" pitchFamily="49" charset="-122"/>
            </a:endParaRPr>
          </a:p>
          <a:p>
            <a:pPr marL="0" indent="0">
              <a:buNone/>
            </a:pPr>
            <a:r>
              <a:rPr lang="en-US" altLang="zh-CN" b="1" dirty="0">
                <a:latin typeface="舒窈英文衡水体" panose="02000500000000000000" pitchFamily="2" charset="0"/>
                <a:ea typeface="新宋体" panose="02010609030101010101" pitchFamily="49" charset="-122"/>
              </a:rPr>
              <a:t>3.commitment</a:t>
            </a:r>
            <a:r>
              <a:rPr lang="zh-CN" altLang="en-US" b="1" dirty="0">
                <a:latin typeface="舒窈英文衡水体" panose="02000500000000000000" pitchFamily="2" charset="0"/>
                <a:ea typeface="新宋体" panose="02010609030101010101" pitchFamily="49" charset="-122"/>
              </a:rPr>
              <a:t>投入，奉献；承诺；许诺 </a:t>
            </a:r>
            <a:endParaRPr lang="en-US" altLang="zh-CN" b="1" dirty="0">
              <a:latin typeface="舒窈英文衡水体" panose="02000500000000000000" pitchFamily="2" charset="0"/>
              <a:ea typeface="新宋体" panose="02010609030101010101" pitchFamily="49" charset="-122"/>
            </a:endParaRPr>
          </a:p>
          <a:p>
            <a:pPr marL="0" indent="0">
              <a:buNone/>
            </a:pPr>
            <a:r>
              <a:rPr lang="en-US" altLang="zh-CN" b="1" dirty="0">
                <a:latin typeface="舒窈英文衡水体" panose="02000500000000000000" pitchFamily="2" charset="0"/>
                <a:ea typeface="新宋体" panose="02010609030101010101" pitchFamily="49" charset="-122"/>
              </a:rPr>
              <a:t>4.admit doing </a:t>
            </a:r>
            <a:r>
              <a:rPr lang="en-US" altLang="zh-CN" b="1" dirty="0" err="1">
                <a:latin typeface="舒窈英文衡水体" panose="02000500000000000000" pitchFamily="2" charset="0"/>
                <a:ea typeface="新宋体" panose="02010609030101010101" pitchFamily="49" charset="-122"/>
              </a:rPr>
              <a:t>sth</a:t>
            </a:r>
            <a:r>
              <a:rPr lang="en-US" altLang="zh-CN" b="1" dirty="0">
                <a:latin typeface="舒窈英文衡水体" panose="02000500000000000000" pitchFamily="2" charset="0"/>
                <a:ea typeface="新宋体" panose="02010609030101010101" pitchFamily="49" charset="-122"/>
              </a:rPr>
              <a:t>.</a:t>
            </a:r>
            <a:r>
              <a:rPr lang="zh-CN" altLang="en-US" b="1" dirty="0">
                <a:latin typeface="舒窈英文衡水体" panose="02000500000000000000" pitchFamily="2" charset="0"/>
                <a:ea typeface="新宋体" panose="02010609030101010101" pitchFamily="49" charset="-122"/>
              </a:rPr>
              <a:t>承认做某事  </a:t>
            </a:r>
            <a:r>
              <a:rPr lang="en-US" altLang="zh-CN" b="1" dirty="0">
                <a:latin typeface="舒窈英文衡水体" panose="02000500000000000000" pitchFamily="2" charset="0"/>
                <a:ea typeface="新宋体" panose="02010609030101010101" pitchFamily="49" charset="-122"/>
              </a:rPr>
              <a:t>admission to/into…</a:t>
            </a:r>
            <a:r>
              <a:rPr lang="zh-CN" altLang="en-US" b="1" dirty="0">
                <a:latin typeface="舒窈英文衡水体" panose="02000500000000000000" pitchFamily="2" charset="0"/>
                <a:ea typeface="新宋体" panose="02010609030101010101" pitchFamily="49" charset="-122"/>
              </a:rPr>
              <a:t>进入权 </a:t>
            </a:r>
            <a:r>
              <a:rPr lang="en-US" altLang="zh-CN" b="1" dirty="0">
                <a:latin typeface="舒窈英文衡水体" panose="02000500000000000000" pitchFamily="2" charset="0"/>
                <a:ea typeface="新宋体" panose="02010609030101010101" pitchFamily="49" charset="-122"/>
              </a:rPr>
              <a:t>n. be admi</a:t>
            </a:r>
            <a:r>
              <a:rPr lang="en-US" altLang="zh-CN" b="1" dirty="0">
                <a:solidFill>
                  <a:srgbClr val="C00000"/>
                </a:solidFill>
                <a:latin typeface="舒窈英文衡水体" panose="02000500000000000000" pitchFamily="2" charset="0"/>
                <a:ea typeface="新宋体" panose="02010609030101010101" pitchFamily="49" charset="-122"/>
              </a:rPr>
              <a:t>tt</a:t>
            </a:r>
            <a:r>
              <a:rPr lang="en-US" altLang="zh-CN" b="1" dirty="0">
                <a:latin typeface="舒窈英文衡水体" panose="02000500000000000000" pitchFamily="2" charset="0"/>
                <a:ea typeface="新宋体" panose="02010609030101010101" pitchFamily="49" charset="-122"/>
              </a:rPr>
              <a:t>ed to/into</a:t>
            </a:r>
            <a:r>
              <a:rPr lang="zh-CN" altLang="en-US" b="1" dirty="0">
                <a:latin typeface="舒窈英文衡水体" panose="02000500000000000000" pitchFamily="2" charset="0"/>
                <a:ea typeface="新宋体" panose="02010609030101010101" pitchFamily="49" charset="-122"/>
              </a:rPr>
              <a:t>准许进入</a:t>
            </a:r>
            <a:r>
              <a:rPr lang="en-US" altLang="zh-CN" b="1" dirty="0">
                <a:latin typeface="舒窈英文衡水体" panose="02000500000000000000" pitchFamily="2" charset="0"/>
                <a:ea typeface="新宋体" panose="02010609030101010101" pitchFamily="49" charset="-122"/>
              </a:rPr>
              <a:t>/</a:t>
            </a:r>
            <a:r>
              <a:rPr lang="zh-CN" altLang="en-US" b="1" dirty="0">
                <a:latin typeface="舒窈英文衡水体" panose="02000500000000000000" pitchFamily="2" charset="0"/>
                <a:ea typeface="新宋体" panose="02010609030101010101" pitchFamily="49" charset="-122"/>
              </a:rPr>
              <a:t>被录取 </a:t>
            </a:r>
            <a:endParaRPr lang="en-US" altLang="zh-CN" b="1" dirty="0">
              <a:latin typeface="舒窈英文衡水体" panose="02000500000000000000" pitchFamily="2" charset="0"/>
              <a:ea typeface="新宋体" panose="02010609030101010101" pitchFamily="49" charset="-122"/>
            </a:endParaRPr>
          </a:p>
          <a:p>
            <a:pPr marL="0" indent="0">
              <a:buNone/>
            </a:pPr>
            <a:r>
              <a:rPr lang="en-US" altLang="zh-CN" b="1" dirty="0">
                <a:latin typeface="舒窈英文衡水体" panose="02000500000000000000" pitchFamily="2" charset="0"/>
                <a:ea typeface="新宋体" panose="02010609030101010101" pitchFamily="49" charset="-122"/>
              </a:rPr>
              <a:t>5.far </a:t>
            </a:r>
            <a:r>
              <a:rPr lang="zh-CN" altLang="en-US" b="1" dirty="0">
                <a:latin typeface="舒窈英文衡水体" panose="02000500000000000000" pitchFamily="2" charset="0"/>
                <a:ea typeface="新宋体" panose="02010609030101010101" pitchFamily="49" charset="-122"/>
              </a:rPr>
              <a:t>的比较级</a:t>
            </a:r>
            <a:r>
              <a:rPr lang="en-US" altLang="zh-CN" b="1" dirty="0">
                <a:latin typeface="舒窈英文衡水体" panose="02000500000000000000" pitchFamily="2" charset="0"/>
                <a:ea typeface="新宋体" panose="02010609030101010101" pitchFamily="49" charset="-122"/>
              </a:rPr>
              <a:t>further/ farther</a:t>
            </a:r>
            <a:r>
              <a:rPr lang="zh-CN" altLang="en-US" b="1" dirty="0">
                <a:latin typeface="舒窈英文衡水体" panose="02000500000000000000" pitchFamily="2" charset="0"/>
                <a:ea typeface="新宋体" panose="02010609030101010101" pitchFamily="49" charset="-122"/>
              </a:rPr>
              <a:t>， 但是只有</a:t>
            </a:r>
            <a:r>
              <a:rPr lang="en-US" altLang="zh-CN" b="1" dirty="0">
                <a:latin typeface="舒窈英文衡水体" panose="02000500000000000000" pitchFamily="2" charset="0"/>
                <a:ea typeface="新宋体" panose="02010609030101010101" pitchFamily="49" charset="-122"/>
              </a:rPr>
              <a:t>further </a:t>
            </a:r>
            <a:r>
              <a:rPr lang="zh-CN" altLang="en-US" b="1" dirty="0">
                <a:latin typeface="舒窈英文衡水体" panose="02000500000000000000" pitchFamily="2" charset="0"/>
                <a:ea typeface="新宋体" panose="02010609030101010101" pitchFamily="49" charset="-122"/>
              </a:rPr>
              <a:t>可用于名词前 </a:t>
            </a:r>
            <a:endParaRPr lang="en-US" altLang="zh-CN" b="1" dirty="0">
              <a:latin typeface="舒窈英文衡水体" panose="02000500000000000000" pitchFamily="2" charset="0"/>
              <a:ea typeface="新宋体" panose="02010609030101010101" pitchFamily="49" charset="-122"/>
            </a:endParaRPr>
          </a:p>
          <a:p>
            <a:pPr marL="0" indent="0">
              <a:buNone/>
            </a:pPr>
            <a:r>
              <a:rPr lang="en-US" altLang="zh-CN" b="1" dirty="0">
                <a:latin typeface="舒窈英文衡水体" panose="02000500000000000000" pitchFamily="2" charset="0"/>
                <a:ea typeface="新宋体" panose="02010609030101010101" pitchFamily="49" charset="-122"/>
              </a:rPr>
              <a:t>6.mission</a:t>
            </a:r>
            <a:r>
              <a:rPr lang="zh-CN" altLang="en-US" b="1" dirty="0">
                <a:latin typeface="舒窈英文衡水体" panose="02000500000000000000" pitchFamily="2" charset="0"/>
                <a:ea typeface="新宋体" panose="02010609030101010101" pitchFamily="49" charset="-122"/>
              </a:rPr>
              <a:t>任务，使命</a:t>
            </a:r>
          </a:p>
          <a:p>
            <a:pPr marL="0" indent="0">
              <a:buNone/>
            </a:pPr>
            <a:r>
              <a:rPr lang="zh-CN" altLang="en-US" sz="3600" b="1" dirty="0">
                <a:solidFill>
                  <a:srgbClr val="C00000"/>
                </a:solidFill>
                <a:highlight>
                  <a:srgbClr val="FFFF00"/>
                </a:highlight>
                <a:latin typeface="舒窈英文衡水体" panose="02000500000000000000" pitchFamily="2" charset="0"/>
                <a:ea typeface="新宋体" panose="02010609030101010101" pitchFamily="49" charset="-122"/>
              </a:rPr>
              <a:t>改错  </a:t>
            </a:r>
            <a:r>
              <a:rPr lang="zh-CN" altLang="en-US" b="1" dirty="0">
                <a:solidFill>
                  <a:srgbClr val="C00000"/>
                </a:solidFill>
                <a:highlight>
                  <a:srgbClr val="FFFF00"/>
                </a:highlight>
                <a:latin typeface="舒窈英文衡水体" panose="02000500000000000000" pitchFamily="2" charset="0"/>
                <a:ea typeface="新宋体" panose="02010609030101010101" pitchFamily="49" charset="-122"/>
              </a:rPr>
              <a:t> </a:t>
            </a:r>
            <a:r>
              <a:rPr lang="zh-CN" altLang="en-US" b="1" dirty="0">
                <a:latin typeface="舒窈英文衡水体" panose="02000500000000000000" pitchFamily="2" charset="0"/>
                <a:ea typeface="新宋体" panose="02010609030101010101" pitchFamily="49" charset="-122"/>
              </a:rPr>
              <a:t> </a:t>
            </a:r>
            <a:endParaRPr lang="en-US" altLang="zh-CN" b="1" dirty="0">
              <a:latin typeface="舒窈英文衡水体" panose="02000500000000000000" pitchFamily="2" charset="0"/>
              <a:ea typeface="新宋体" panose="02010609030101010101" pitchFamily="49" charset="-122"/>
            </a:endParaRPr>
          </a:p>
          <a:p>
            <a:pPr marL="514350" indent="-514350">
              <a:buFont typeface="+mj-lt"/>
              <a:buAutoNum type="arabicPeriod"/>
            </a:pPr>
            <a:r>
              <a:rPr lang="en-US" altLang="zh-CN" b="1" dirty="0">
                <a:latin typeface="舒窈英文衡水体" panose="02000500000000000000" pitchFamily="2" charset="0"/>
                <a:ea typeface="新宋体" panose="02010609030101010101" pitchFamily="49" charset="-122"/>
              </a:rPr>
              <a:t>On the way </a:t>
            </a:r>
            <a:r>
              <a:rPr lang="zh-CN" altLang="en-US" b="1" dirty="0">
                <a:latin typeface="舒窈英文衡水体" panose="02000500000000000000" pitchFamily="2" charset="0"/>
                <a:ea typeface="新宋体" panose="02010609030101010101" pitchFamily="49" charset="-122"/>
              </a:rPr>
              <a:t>即将来临</a:t>
            </a:r>
            <a:endParaRPr lang="en-US" altLang="zh-CN" b="1" dirty="0">
              <a:latin typeface="舒窈英文衡水体" panose="02000500000000000000" pitchFamily="2" charset="0"/>
              <a:ea typeface="新宋体" panose="02010609030101010101" pitchFamily="49" charset="-122"/>
            </a:endParaRPr>
          </a:p>
          <a:p>
            <a:pPr marL="514350" indent="-514350">
              <a:buFont typeface="+mj-lt"/>
              <a:buAutoNum type="arabicPeriod"/>
            </a:pPr>
            <a:r>
              <a:rPr lang="en-US" altLang="zh-CN" b="1" dirty="0">
                <a:latin typeface="舒窈英文衡水体" panose="02000500000000000000" pitchFamily="2" charset="0"/>
                <a:ea typeface="新宋体" panose="02010609030101010101" pitchFamily="49" charset="-122"/>
              </a:rPr>
              <a:t>be determined to do </a:t>
            </a:r>
            <a:r>
              <a:rPr lang="en-US" altLang="zh-CN" b="1" dirty="0" err="1">
                <a:latin typeface="舒窈英文衡水体" panose="02000500000000000000" pitchFamily="2" charset="0"/>
                <a:ea typeface="新宋体" panose="02010609030101010101" pitchFamily="49" charset="-122"/>
              </a:rPr>
              <a:t>sth</a:t>
            </a:r>
            <a:r>
              <a:rPr lang="en-US" altLang="zh-CN" b="1" dirty="0">
                <a:latin typeface="舒窈英文衡水体" panose="02000500000000000000" pitchFamily="2" charset="0"/>
                <a:ea typeface="新宋体" panose="02010609030101010101" pitchFamily="49" charset="-122"/>
              </a:rPr>
              <a:t>. </a:t>
            </a:r>
            <a:r>
              <a:rPr lang="zh-CN" altLang="en-US" b="1" dirty="0">
                <a:latin typeface="舒窈英文衡水体" panose="02000500000000000000" pitchFamily="2" charset="0"/>
                <a:ea typeface="新宋体" panose="02010609030101010101" pitchFamily="49" charset="-122"/>
              </a:rPr>
              <a:t>决定做某事</a:t>
            </a:r>
          </a:p>
          <a:p>
            <a:pPr marL="514350" indent="-514350">
              <a:buFont typeface="+mj-lt"/>
              <a:buAutoNum type="arabicPeriod"/>
            </a:pPr>
            <a:r>
              <a:rPr lang="en-US" altLang="zh-CN" b="1" dirty="0">
                <a:latin typeface="舒窈英文衡水体" panose="02000500000000000000" pitchFamily="2" charset="0"/>
                <a:ea typeface="新宋体" panose="02010609030101010101" pitchFamily="49" charset="-122"/>
              </a:rPr>
              <a:t>U</a:t>
            </a:r>
            <a:r>
              <a:rPr lang="zh-CN" altLang="en-US" b="1" dirty="0">
                <a:latin typeface="舒窈英文衡水体" panose="02000500000000000000" pitchFamily="2" charset="0"/>
                <a:ea typeface="新宋体" panose="02010609030101010101" pitchFamily="49" charset="-122"/>
              </a:rPr>
              <a:t>辅音音素开头        </a:t>
            </a:r>
            <a:r>
              <a:rPr lang="en-US" altLang="zh-CN" b="1" dirty="0">
                <a:latin typeface="舒窈英文衡水体" panose="02000500000000000000" pitchFamily="2" charset="0"/>
                <a:ea typeface="新宋体" panose="02010609030101010101" pitchFamily="49" charset="-122"/>
              </a:rPr>
              <a:t>an hour/an honest boy/an X-ray/an honor</a:t>
            </a:r>
          </a:p>
          <a:p>
            <a:pPr marL="514350" indent="-514350">
              <a:buFont typeface="+mj-lt"/>
              <a:buAutoNum type="arabicPeriod"/>
            </a:pPr>
            <a:r>
              <a:rPr lang="en-US" altLang="zh-CN" b="1" dirty="0">
                <a:latin typeface="舒窈英文衡水体" panose="02000500000000000000" pitchFamily="2" charset="0"/>
                <a:ea typeface="新宋体" panose="02010609030101010101" pitchFamily="49" charset="-122"/>
              </a:rPr>
              <a:t>a unique thing/a useful book/a university /a European /a one-hour</a:t>
            </a:r>
          </a:p>
          <a:p>
            <a:pPr marL="0" indent="0">
              <a:buNone/>
            </a:pPr>
            <a:endParaRPr lang="zh-CN" altLang="en-US" dirty="0"/>
          </a:p>
        </p:txBody>
      </p:sp>
    </p:spTree>
    <p:extLst>
      <p:ext uri="{BB962C8B-B14F-4D97-AF65-F5344CB8AC3E}">
        <p14:creationId xmlns:p14="http://schemas.microsoft.com/office/powerpoint/2010/main" val="377572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文本框 1"/>
          <p:cNvSpPr txBox="1"/>
          <p:nvPr/>
        </p:nvSpPr>
        <p:spPr>
          <a:xfrm>
            <a:off x="0" y="142875"/>
            <a:ext cx="11740515" cy="6435725"/>
          </a:xfrm>
          <a:prstGeom prst="rect">
            <a:avLst/>
          </a:prstGeom>
          <a:noFill/>
          <a:ln w="9525">
            <a:noFill/>
          </a:ln>
        </p:spPr>
        <p:txBody>
          <a:bodyPr wrap="square" anchor="t" anchorCtr="0">
            <a:noAutofit/>
          </a:bodyPr>
          <a:lstStyle/>
          <a:p>
            <a:pPr indent="0" fontAlgn="auto">
              <a:lnSpc>
                <a:spcPts val="3860"/>
              </a:lnSpc>
            </a:pPr>
            <a:r>
              <a:rPr lang="zh-CN" altLang="en-US" sz="3200" b="1">
                <a:latin typeface="舒窈英文衡水体" panose="02000500000000000000" charset="0"/>
                <a:ea typeface="宋体" panose="02010600030101010101" pitchFamily="2" charset="-122"/>
                <a:cs typeface="舒窈英文衡水体" panose="02000500000000000000" charset="0"/>
              </a:rPr>
              <a:t>Teaching objectives:</a:t>
            </a:r>
          </a:p>
          <a:p>
            <a:pPr indent="0" fontAlgn="auto">
              <a:lnSpc>
                <a:spcPts val="3860"/>
              </a:lnSpc>
            </a:pPr>
            <a:r>
              <a:rPr lang="zh-CN" altLang="en-US" sz="2800" b="1">
                <a:latin typeface="舒窈英文衡水体" panose="02000500000000000000" charset="0"/>
                <a:ea typeface="宋体" panose="02010600030101010101" pitchFamily="2" charset="-122"/>
                <a:cs typeface="舒窈英文衡水体" panose="02000500000000000000" charset="0"/>
              </a:rPr>
              <a:t>1.Help students </a:t>
            </a:r>
            <a:r>
              <a:rPr lang="zh-CN" altLang="en-US" sz="2800" b="1" u="sng">
                <a:latin typeface="舒窈英文衡水体" panose="02000500000000000000" charset="0"/>
                <a:ea typeface="宋体" panose="02010600030101010101" pitchFamily="2" charset="-122"/>
                <a:cs typeface="舒窈英文衡水体" panose="02000500000000000000" charset="0"/>
              </a:rPr>
              <a:t>get the main idea of each text</a:t>
            </a:r>
            <a:r>
              <a:rPr lang="zh-CN" altLang="en-US" sz="2800" b="1">
                <a:latin typeface="舒窈英文衡水体" panose="02000500000000000000" charset="0"/>
                <a:ea typeface="宋体" panose="02010600030101010101" pitchFamily="2" charset="-122"/>
                <a:cs typeface="舒窈英文衡水体" panose="02000500000000000000" charset="0"/>
              </a:rPr>
              <a:t>;</a:t>
            </a:r>
          </a:p>
          <a:p>
            <a:pPr indent="0" fontAlgn="auto">
              <a:lnSpc>
                <a:spcPts val="3860"/>
              </a:lnSpc>
            </a:pPr>
            <a:r>
              <a:rPr lang="zh-CN" altLang="en-US" sz="2800" b="1">
                <a:latin typeface="舒窈英文衡水体" panose="02000500000000000000" charset="0"/>
                <a:ea typeface="宋体" panose="02010600030101010101" pitchFamily="2" charset="-122"/>
                <a:cs typeface="舒窈英文衡水体" panose="02000500000000000000" charset="0"/>
              </a:rPr>
              <a:t>2.Help students </a:t>
            </a:r>
            <a:r>
              <a:rPr lang="zh-CN" altLang="en-US" sz="2800" b="1" u="sng">
                <a:latin typeface="舒窈英文衡水体" panose="02000500000000000000" charset="0"/>
                <a:ea typeface="宋体" panose="02010600030101010101" pitchFamily="2" charset="-122"/>
                <a:cs typeface="舒窈英文衡水体" panose="02000500000000000000" charset="0"/>
              </a:rPr>
              <a:t>understand the reasons for their mistakes</a:t>
            </a:r>
            <a:r>
              <a:rPr lang="zh-CN" altLang="en-US" sz="2800" b="1">
                <a:latin typeface="舒窈英文衡水体" panose="02000500000000000000" charset="0"/>
                <a:ea typeface="宋体" panose="02010600030101010101" pitchFamily="2" charset="-122"/>
                <a:cs typeface="舒窈英文衡水体" panose="02000500000000000000" charset="0"/>
              </a:rPr>
              <a:t> and </a:t>
            </a:r>
            <a:r>
              <a:rPr lang="zh-CN" altLang="en-US" sz="2800" b="1" u="sng">
                <a:latin typeface="舒窈英文衡水体" panose="02000500000000000000" charset="0"/>
                <a:ea typeface="宋体" panose="02010600030101010101" pitchFamily="2" charset="-122"/>
                <a:cs typeface="舒窈英文衡水体" panose="02000500000000000000" charset="0"/>
              </a:rPr>
              <a:t>understand the correct answers</a:t>
            </a:r>
            <a:r>
              <a:rPr lang="zh-CN" altLang="en-US" sz="2800" b="1">
                <a:latin typeface="舒窈英文衡水体" panose="02000500000000000000" charset="0"/>
                <a:ea typeface="宋体" panose="02010600030101010101" pitchFamily="2" charset="-122"/>
                <a:cs typeface="舒窈英文衡水体" panose="02000500000000000000" charset="0"/>
              </a:rPr>
              <a:t>;</a:t>
            </a:r>
          </a:p>
          <a:p>
            <a:pPr indent="0" fontAlgn="auto">
              <a:lnSpc>
                <a:spcPts val="3860"/>
              </a:lnSpc>
            </a:pPr>
            <a:r>
              <a:rPr lang="zh-CN" altLang="en-US" sz="2800" b="1">
                <a:latin typeface="舒窈英文衡水体" panose="02000500000000000000" charset="0"/>
                <a:ea typeface="宋体" panose="02010600030101010101" pitchFamily="2" charset="-122"/>
                <a:cs typeface="舒窈英文衡水体" panose="02000500000000000000" charset="0"/>
              </a:rPr>
              <a:t>3.Let students </a:t>
            </a:r>
            <a:r>
              <a:rPr lang="zh-CN" altLang="en-US" sz="2800" b="1" u="sng">
                <a:latin typeface="舒窈英文衡水体" panose="02000500000000000000" charset="0"/>
                <a:ea typeface="宋体" panose="02010600030101010101" pitchFamily="2" charset="-122"/>
                <a:cs typeface="舒窈英文衡水体" panose="02000500000000000000" charset="0"/>
              </a:rPr>
              <a:t>read and recite</a:t>
            </a:r>
            <a:r>
              <a:rPr lang="zh-CN" altLang="en-US" sz="2800" b="1">
                <a:latin typeface="舒窈英文衡水体" panose="02000500000000000000" charset="0"/>
                <a:ea typeface="宋体" panose="02010600030101010101" pitchFamily="2" charset="-122"/>
                <a:cs typeface="舒窈英文衡水体" panose="02000500000000000000" charset="0"/>
              </a:rPr>
              <a:t> key words, phrases and sentences patterns in order to use them skillfully.</a:t>
            </a:r>
          </a:p>
          <a:p>
            <a:pPr indent="0" fontAlgn="auto">
              <a:lnSpc>
                <a:spcPts val="3860"/>
              </a:lnSpc>
            </a:pPr>
            <a:endParaRPr lang="zh-CN" altLang="en-US" sz="3200" b="1">
              <a:latin typeface="舒窈英文衡水体" panose="02000500000000000000" charset="0"/>
              <a:ea typeface="宋体" panose="02010600030101010101" pitchFamily="2" charset="-122"/>
              <a:cs typeface="舒窈英文衡水体" panose="02000500000000000000" charset="0"/>
            </a:endParaRPr>
          </a:p>
          <a:p>
            <a:pPr indent="0" fontAlgn="auto">
              <a:lnSpc>
                <a:spcPts val="3860"/>
              </a:lnSpc>
            </a:pPr>
            <a:r>
              <a:rPr lang="zh-CN" altLang="en-US" sz="3200" b="1">
                <a:latin typeface="舒窈英文衡水体" panose="02000500000000000000" charset="0"/>
                <a:ea typeface="宋体" panose="02010600030101010101" pitchFamily="2" charset="-122"/>
                <a:cs typeface="舒窈英文衡水体" panose="02000500000000000000" charset="0"/>
              </a:rPr>
              <a:t>Teaching difficult and important points:</a:t>
            </a:r>
          </a:p>
          <a:p>
            <a:pPr indent="0" fontAlgn="auto">
              <a:lnSpc>
                <a:spcPts val="3860"/>
              </a:lnSpc>
            </a:pPr>
            <a:r>
              <a:rPr lang="zh-CN" altLang="en-US" sz="2800" b="1">
                <a:highlight>
                  <a:srgbClr val="008080"/>
                </a:highlight>
                <a:latin typeface="舒窈英文衡水体" panose="02000500000000000000" charset="0"/>
                <a:ea typeface="宋体" panose="02010600030101010101" pitchFamily="2" charset="-122"/>
                <a:cs typeface="舒窈英文衡水体" panose="02000500000000000000" charset="0"/>
              </a:rPr>
              <a:t>1.</a:t>
            </a:r>
            <a:r>
              <a:rPr lang="zh-CN" altLang="en-US" sz="2800" b="1">
                <a:latin typeface="舒窈英文衡水体" panose="02000500000000000000" charset="0"/>
                <a:ea typeface="宋体" panose="02010600030101010101" pitchFamily="2" charset="-122"/>
                <a:cs typeface="舒窈英文衡水体" panose="02000500000000000000" charset="0"/>
              </a:rPr>
              <a:t>Help students understand the reasons for their mistakes and understand the correct answers;</a:t>
            </a:r>
          </a:p>
          <a:p>
            <a:pPr indent="0" fontAlgn="auto">
              <a:lnSpc>
                <a:spcPts val="3860"/>
              </a:lnSpc>
            </a:pPr>
            <a:r>
              <a:rPr lang="zh-CN" altLang="en-US" sz="2800" b="1">
                <a:highlight>
                  <a:srgbClr val="008080"/>
                </a:highlight>
                <a:latin typeface="舒窈英文衡水体" panose="02000500000000000000" charset="0"/>
                <a:ea typeface="宋体" panose="02010600030101010101" pitchFamily="2" charset="-122"/>
                <a:cs typeface="舒窈英文衡水体" panose="02000500000000000000" charset="0"/>
              </a:rPr>
              <a:t>2.</a:t>
            </a:r>
            <a:r>
              <a:rPr lang="zh-CN" altLang="en-US" sz="2800" b="1">
                <a:latin typeface="舒窈英文衡水体" panose="02000500000000000000" charset="0"/>
                <a:ea typeface="宋体" panose="02010600030101010101" pitchFamily="2" charset="-122"/>
                <a:cs typeface="舒窈英文衡水体" panose="02000500000000000000" charset="0"/>
              </a:rPr>
              <a:t>Let students read and recite key words, phrases and sentences patterns in order to use them skillfully.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315" y="0"/>
            <a:ext cx="11915140" cy="1999615"/>
          </a:xfrm>
          <a:prstGeom prst="rect">
            <a:avLst/>
          </a:prstGeom>
          <a:noFill/>
        </p:spPr>
        <p:txBody>
          <a:bodyPr wrap="square" rtlCol="0" anchor="t">
            <a:spAutoFit/>
          </a:bodyPr>
          <a:lstStyle/>
          <a:p>
            <a:pPr indent="0"/>
            <a:r>
              <a:rPr lang="en-US" sz="4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Step I  Check the answers </a:t>
            </a:r>
            <a:r>
              <a:rPr lang="zh-CN" altLang="en-US" sz="4400" b="1" dirty="0">
                <a:solidFill>
                  <a:schemeClr val="tx1"/>
                </a:solidFill>
                <a:highlight>
                  <a:srgbClr val="008080"/>
                </a:highlight>
                <a:latin typeface="舒窈英文衡水体" panose="02000500000000000000" charset="0"/>
                <a:ea typeface="华文中宋" panose="02010600040101010101" charset="-122"/>
                <a:cs typeface="舒窈英文衡水体" panose="02000500000000000000" charset="0"/>
                <a:sym typeface="+mn-ea"/>
              </a:rPr>
              <a:t>核对答案</a:t>
            </a:r>
            <a:endParaRPr lang="en-US" sz="4400" b="1" dirty="0">
              <a:solidFill>
                <a:schemeClr val="tx1"/>
              </a:solidFill>
              <a:highlight>
                <a:srgbClr val="008080"/>
              </a:highlight>
              <a:latin typeface="舒窈英文衡水体" panose="02000500000000000000" charset="0"/>
              <a:ea typeface="华文中宋" panose="02010600040101010101" charset="-122"/>
              <a:cs typeface="舒窈英文衡水体" panose="02000500000000000000" charset="0"/>
            </a:endParaRPr>
          </a:p>
          <a:p>
            <a:pPr indent="0"/>
            <a:r>
              <a:rPr lang="en-US" sz="4000" b="1" u="sng"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A</a:t>
            </a:r>
            <a:r>
              <a:rPr lang="zh-CN" altLang="en-US" sz="4000" b="1" u="sng"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篇</a:t>
            </a:r>
            <a:r>
              <a:rPr lang="en-US"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en-US" sz="4000" b="1" dirty="0">
                <a:solidFill>
                  <a:schemeClr val="tx1"/>
                </a:solidFill>
                <a:highlight>
                  <a:srgbClr val="FFFF00"/>
                </a:highlight>
                <a:latin typeface="舒窈英文衡水体" panose="02000500000000000000" charset="0"/>
                <a:ea typeface="华文中宋" panose="02010600040101010101" charset="-122"/>
                <a:cs typeface="舒窈英文衡水体" panose="02000500000000000000" charset="0"/>
                <a:sym typeface="+mn-ea"/>
              </a:rPr>
              <a:t>B</a:t>
            </a:r>
            <a:r>
              <a:rPr lang="en-US"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DA     </a:t>
            </a:r>
            <a:r>
              <a:rPr lang="en-US" sz="4000" b="1" u="sng"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B</a:t>
            </a:r>
            <a:r>
              <a:rPr lang="zh-CN" altLang="en-US" sz="4000" b="1" u="sng"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篇</a:t>
            </a:r>
            <a:r>
              <a:rPr lang="en-US"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a:t>
            </a:r>
            <a:r>
              <a:rPr lang="en-US" sz="4000" b="1" dirty="0">
                <a:solidFill>
                  <a:schemeClr val="tx1"/>
                </a:solidFill>
                <a:highlight>
                  <a:srgbClr val="FFFF00"/>
                </a:highlight>
                <a:latin typeface="舒窈英文衡水体" panose="02000500000000000000" charset="0"/>
                <a:ea typeface="华文中宋" panose="02010600040101010101" charset="-122"/>
                <a:cs typeface="舒窈英文衡水体" panose="02000500000000000000" charset="0"/>
                <a:sym typeface="+mn-ea"/>
              </a:rPr>
              <a:t>BCA</a:t>
            </a:r>
            <a:r>
              <a:rPr lang="zh-CN" altLang="en-US"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en-US"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en-US" sz="4000" b="1" dirty="0">
                <a:solidFill>
                  <a:schemeClr val="tx1"/>
                </a:solidFill>
                <a:latin typeface="舒窈英文衡水体" panose="02000500000000000000" charset="0"/>
                <a:ea typeface="华文中宋" panose="02010600040101010101" charset="-122"/>
                <a:cs typeface="舒窈英文衡水体" panose="02000500000000000000" charset="0"/>
              </a:rPr>
              <a:t>  </a:t>
            </a:r>
            <a:r>
              <a:rPr lang="en-US" sz="4000" b="1" u="sng"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C</a:t>
            </a:r>
            <a:r>
              <a:rPr lang="zh-CN" altLang="en-US" sz="4000" b="1" u="sng"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篇</a:t>
            </a:r>
            <a:r>
              <a:rPr lang="en-US"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en-US" sz="4000" b="1" dirty="0">
                <a:solidFill>
                  <a:schemeClr val="tx1"/>
                </a:solidFill>
                <a:highlight>
                  <a:srgbClr val="FFFF00"/>
                </a:highlight>
                <a:latin typeface="舒窈英文衡水体" panose="02000500000000000000" charset="0"/>
                <a:ea typeface="华文中宋" panose="02010600040101010101" charset="-122"/>
                <a:cs typeface="舒窈英文衡水体" panose="02000500000000000000" charset="0"/>
                <a:sym typeface="+mn-ea"/>
              </a:rPr>
              <a:t>B</a:t>
            </a:r>
            <a:r>
              <a:rPr lang="en-US"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CAD   </a:t>
            </a:r>
            <a:r>
              <a:rPr lang="en-US" sz="4000" b="1" u="sng"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D</a:t>
            </a:r>
            <a:r>
              <a:rPr lang="zh-CN" altLang="en-US" sz="4000" b="1" u="sng"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篇</a:t>
            </a:r>
            <a:r>
              <a:rPr lang="en-US" altLang="zh-CN"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en-US" altLang="zh-CN" sz="4000" b="1" dirty="0">
                <a:solidFill>
                  <a:schemeClr val="tx1"/>
                </a:solidFill>
                <a:highlight>
                  <a:srgbClr val="FFFF00"/>
                </a:highlight>
                <a:latin typeface="舒窈英文衡水体" panose="02000500000000000000" charset="0"/>
                <a:ea typeface="华文中宋" panose="02010600040101010101" charset="-122"/>
                <a:cs typeface="舒窈英文衡水体" panose="02000500000000000000" charset="0"/>
                <a:sym typeface="+mn-ea"/>
              </a:rPr>
              <a:t>A</a:t>
            </a:r>
            <a:r>
              <a:rPr lang="en-US" altLang="zh-CN"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D</a:t>
            </a:r>
            <a:r>
              <a:rPr lang="en-US" altLang="zh-CN" sz="4000" b="1" dirty="0">
                <a:solidFill>
                  <a:schemeClr val="tx1"/>
                </a:solidFill>
                <a:highlight>
                  <a:srgbClr val="FFFF00"/>
                </a:highlight>
                <a:latin typeface="舒窈英文衡水体" panose="02000500000000000000" charset="0"/>
                <a:ea typeface="华文中宋" panose="02010600040101010101" charset="-122"/>
                <a:cs typeface="舒窈英文衡水体" panose="02000500000000000000" charset="0"/>
                <a:sym typeface="+mn-ea"/>
              </a:rPr>
              <a:t>CB</a:t>
            </a:r>
            <a:r>
              <a:rPr lang="en-US"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endParaRPr lang="en-US" sz="4000" b="1" dirty="0">
              <a:solidFill>
                <a:schemeClr val="tx1"/>
              </a:solidFill>
              <a:latin typeface="舒窈英文衡水体" panose="02000500000000000000" charset="0"/>
              <a:ea typeface="华文中宋" panose="02010600040101010101" charset="-122"/>
              <a:cs typeface="舒窈英文衡水体" panose="02000500000000000000" charset="0"/>
            </a:endParaRPr>
          </a:p>
          <a:p>
            <a:pPr indent="0"/>
            <a:r>
              <a:rPr lang="zh-CN" sz="4000" b="1"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七选五</a:t>
            </a:r>
            <a:r>
              <a:rPr lang="en-US"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en-US" sz="4000" b="1" dirty="0">
                <a:solidFill>
                  <a:schemeClr val="tx1"/>
                </a:solidFill>
                <a:highlight>
                  <a:srgbClr val="FFFF00"/>
                </a:highlight>
                <a:latin typeface="舒窈英文衡水体" panose="02000500000000000000" charset="0"/>
                <a:ea typeface="华文中宋" panose="02010600040101010101" charset="-122"/>
                <a:cs typeface="舒窈英文衡水体" panose="02000500000000000000" charset="0"/>
                <a:sym typeface="+mn-ea"/>
              </a:rPr>
              <a:t>CD</a:t>
            </a:r>
            <a:r>
              <a:rPr lang="en-US"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BG</a:t>
            </a:r>
            <a:r>
              <a:rPr lang="en-US" sz="4000" b="1" dirty="0">
                <a:solidFill>
                  <a:schemeClr val="tx1"/>
                </a:solidFill>
                <a:highlight>
                  <a:srgbClr val="FFFF00"/>
                </a:highlight>
                <a:latin typeface="舒窈英文衡水体" panose="02000500000000000000" charset="0"/>
                <a:ea typeface="华文中宋" panose="02010600040101010101" charset="-122"/>
                <a:cs typeface="舒窈英文衡水体" panose="02000500000000000000" charset="0"/>
                <a:sym typeface="+mn-ea"/>
              </a:rPr>
              <a:t>E</a:t>
            </a:r>
            <a:endParaRPr lang="en-US" altLang="en-US" sz="4000" b="1" dirty="0">
              <a:solidFill>
                <a:schemeClr val="tx1"/>
              </a:solidFill>
              <a:highlight>
                <a:srgbClr val="FFFF00"/>
              </a:highlight>
              <a:latin typeface="舒窈英文衡水体" panose="02000500000000000000" charset="0"/>
              <a:ea typeface="华文中宋" panose="02010600040101010101" charset="-122"/>
              <a:cs typeface="舒窈英文衡水体" panose="02000500000000000000" charset="0"/>
              <a:sym typeface="+mn-ea"/>
            </a:endParaRPr>
          </a:p>
        </p:txBody>
      </p:sp>
      <p:sp>
        <p:nvSpPr>
          <p:cNvPr id="3" name="文本框 2"/>
          <p:cNvSpPr txBox="1"/>
          <p:nvPr/>
        </p:nvSpPr>
        <p:spPr>
          <a:xfrm>
            <a:off x="107315" y="2257425"/>
            <a:ext cx="9046210" cy="768350"/>
          </a:xfrm>
          <a:prstGeom prst="rect">
            <a:avLst/>
          </a:prstGeom>
          <a:noFill/>
        </p:spPr>
        <p:txBody>
          <a:bodyPr wrap="square" rtlCol="0" anchor="t">
            <a:spAutoFit/>
          </a:bodyPr>
          <a:lstStyle/>
          <a:p>
            <a:r>
              <a:rPr lang="en-US" sz="4400" b="1" dirty="0">
                <a:latin typeface="舒窈英文衡水体" panose="02000500000000000000" charset="0"/>
                <a:ea typeface="华文中宋" panose="02010600040101010101" charset="-122"/>
                <a:cs typeface="舒窈英文衡水体" panose="02000500000000000000" charset="0"/>
                <a:sym typeface="+mn-ea"/>
              </a:rPr>
              <a:t>Step II Self-reflection自我反思</a:t>
            </a:r>
            <a:endParaRPr lang="zh-CN" altLang="en-US" sz="4400" b="1" dirty="0">
              <a:solidFill>
                <a:srgbClr val="FF0000"/>
              </a:solidFill>
              <a:highlight>
                <a:srgbClr val="FFFF00"/>
              </a:highlight>
              <a:latin typeface="舒窈英文衡水体" panose="02000500000000000000" charset="0"/>
              <a:ea typeface="新宋体" panose="02010609030101010101" pitchFamily="49" charset="-122"/>
              <a:cs typeface="Times New Roman" panose="02020603050405020304" charset="0"/>
              <a:sym typeface="+mn-ea"/>
            </a:endParaRPr>
          </a:p>
        </p:txBody>
      </p:sp>
      <p:sp>
        <p:nvSpPr>
          <p:cNvPr id="4" name="文本框 3"/>
          <p:cNvSpPr txBox="1"/>
          <p:nvPr/>
        </p:nvSpPr>
        <p:spPr>
          <a:xfrm>
            <a:off x="107315" y="3429000"/>
            <a:ext cx="11294110" cy="768350"/>
          </a:xfrm>
          <a:prstGeom prst="rect">
            <a:avLst/>
          </a:prstGeom>
          <a:noFill/>
        </p:spPr>
        <p:txBody>
          <a:bodyPr wrap="square" rtlCol="0" anchor="t">
            <a:spAutoFit/>
          </a:bodyPr>
          <a:lstStyle/>
          <a:p>
            <a:r>
              <a:rPr lang="en-US" sz="4400" b="1" dirty="0">
                <a:latin typeface="舒窈英文衡水体" panose="02000500000000000000" charset="0"/>
                <a:ea typeface="华文中宋" panose="02010600040101010101" charset="-122"/>
                <a:cs typeface="舒窈英文衡水体" panose="02000500000000000000" charset="0"/>
                <a:sym typeface="+mn-ea"/>
              </a:rPr>
              <a:t>Step III   Discussion in groups小组讨论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0"/>
            <a:ext cx="1189990" cy="969010"/>
          </a:xfrm>
          <a:prstGeom prst="rect">
            <a:avLst/>
          </a:prstGeom>
          <a:noFill/>
        </p:spPr>
        <p:txBody>
          <a:bodyPr wrap="square" rtlCol="0">
            <a:noAutofit/>
          </a:bodyPr>
          <a:lstStyle/>
          <a:p>
            <a:pPr>
              <a:lnSpc>
                <a:spcPct val="120000"/>
              </a:lnSpc>
            </a:pPr>
            <a:r>
              <a:rPr lang="en-US" altLang="zh-CN" sz="4000" b="1" dirty="0">
                <a:solidFill>
                  <a:schemeClr val="tx1"/>
                </a:solidFill>
                <a:highlight>
                  <a:srgbClr val="008080"/>
                </a:highlight>
                <a:latin typeface="舒窈英文衡水体" panose="02000500000000000000" charset="0"/>
                <a:cs typeface="舒窈英文衡水体" panose="02000500000000000000" charset="0"/>
              </a:rPr>
              <a:t>A </a:t>
            </a:r>
            <a:r>
              <a:rPr lang="zh-CN" altLang="en-US" sz="4000" b="1" dirty="0">
                <a:solidFill>
                  <a:schemeClr val="tx1"/>
                </a:solidFill>
                <a:highlight>
                  <a:srgbClr val="008080"/>
                </a:highlight>
                <a:latin typeface="舒窈英文衡水体" panose="02000500000000000000" charset="0"/>
                <a:cs typeface="舒窈英文衡水体" panose="02000500000000000000" charset="0"/>
              </a:rPr>
              <a:t>篇</a:t>
            </a:r>
            <a:r>
              <a:rPr lang="en-US" altLang="zh-CN" sz="4000" b="1" dirty="0">
                <a:solidFill>
                  <a:srgbClr val="C00000"/>
                </a:solidFill>
                <a:highlight>
                  <a:srgbClr val="FFFF00"/>
                </a:highlight>
                <a:latin typeface="舒窈英文衡水体" panose="02000500000000000000" charset="0"/>
                <a:cs typeface="舒窈英文衡水体" panose="02000500000000000000" charset="0"/>
              </a:rPr>
              <a:t> </a:t>
            </a:r>
            <a:endParaRPr lang="en-US" sz="3200" b="1" dirty="0">
              <a:latin typeface="舒窈英文衡水体" panose="02000500000000000000" charset="0"/>
              <a:cs typeface="舒窈英文衡水体" panose="02000500000000000000" charset="0"/>
            </a:endParaRPr>
          </a:p>
          <a:p>
            <a:endParaRPr lang="en-US" sz="3200" b="1" dirty="0">
              <a:latin typeface="舒窈英文衡水体" panose="02000500000000000000" charset="0"/>
              <a:cs typeface="舒窈英文衡水体" panose="02000500000000000000" charset="0"/>
            </a:endParaRPr>
          </a:p>
        </p:txBody>
      </p:sp>
      <p:sp>
        <p:nvSpPr>
          <p:cNvPr id="6" name="文本框 5"/>
          <p:cNvSpPr txBox="1"/>
          <p:nvPr/>
        </p:nvSpPr>
        <p:spPr>
          <a:xfrm>
            <a:off x="0" y="1198880"/>
            <a:ext cx="7696200" cy="2491105"/>
          </a:xfrm>
          <a:prstGeom prst="rect">
            <a:avLst/>
          </a:prstGeom>
          <a:noFill/>
          <a:ln w="76200">
            <a:solidFill>
              <a:schemeClr val="bg1"/>
            </a:solidFill>
          </a:ln>
        </p:spPr>
        <p:txBody>
          <a:bodyPr wrap="square">
            <a:noAutofit/>
          </a:bodyPr>
          <a:lstStyle/>
          <a:p>
            <a:r>
              <a:rPr lang="en-US" sz="3200" b="1" dirty="0">
                <a:solidFill>
                  <a:schemeClr val="tx1"/>
                </a:solidFill>
                <a:latin typeface="舒窈英文衡水体" panose="02000500000000000000" charset="0"/>
                <a:ea typeface="隶书" panose="02010509060101010101" pitchFamily="49" charset="-122"/>
                <a:cs typeface="舒窈英文衡水体" panose="02000500000000000000" charset="0"/>
              </a:rPr>
              <a:t>21.What's </a:t>
            </a:r>
            <a:r>
              <a:rPr lang="en-US" sz="3200" b="1" dirty="0">
                <a:solidFill>
                  <a:srgbClr val="C00000"/>
                </a:solidFill>
                <a:latin typeface="舒窈英文衡水体" panose="02000500000000000000" charset="0"/>
                <a:ea typeface="隶书" panose="02010509060101010101" pitchFamily="49" charset="-122"/>
                <a:cs typeface="舒窈英文衡水体" panose="02000500000000000000" charset="0"/>
              </a:rPr>
              <a:t>special </a:t>
            </a:r>
            <a:r>
              <a:rPr lang="en-US" sz="3200" b="1" dirty="0">
                <a:solidFill>
                  <a:schemeClr val="tx1"/>
                </a:solidFill>
                <a:latin typeface="舒窈英文衡水体" panose="02000500000000000000" charset="0"/>
                <a:ea typeface="隶书" panose="02010509060101010101" pitchFamily="49" charset="-122"/>
                <a:cs typeface="舒窈英文衡水体" panose="02000500000000000000" charset="0"/>
              </a:rPr>
              <a:t>about </a:t>
            </a:r>
            <a:r>
              <a:rPr lang="en-US" sz="3200" b="1" dirty="0">
                <a:solidFill>
                  <a:srgbClr val="C00000"/>
                </a:solidFill>
                <a:latin typeface="舒窈英文衡水体" panose="02000500000000000000" charset="0"/>
                <a:ea typeface="隶书" panose="02010509060101010101" pitchFamily="49" charset="-122"/>
                <a:cs typeface="舒窈英文衡水体" panose="02000500000000000000" charset="0"/>
              </a:rPr>
              <a:t>CodeHS</a:t>
            </a:r>
            <a:r>
              <a:rPr lang="en-US" sz="3200" b="1" dirty="0">
                <a:solidFill>
                  <a:schemeClr val="tx1"/>
                </a:solidFill>
                <a:latin typeface="舒窈英文衡水体" panose="02000500000000000000" charset="0"/>
                <a:ea typeface="隶书" panose="02010509060101010101" pitchFamily="49" charset="-122"/>
                <a:cs typeface="舒窈英文衡水体" panose="02000500000000000000" charset="0"/>
              </a:rPr>
              <a:t>?</a:t>
            </a:r>
          </a:p>
          <a:p>
            <a:r>
              <a:rPr lang="en-US" sz="3200" b="1" dirty="0">
                <a:solidFill>
                  <a:schemeClr val="tx1"/>
                </a:solidFill>
                <a:latin typeface="舒窈英文衡水体" panose="02000500000000000000" charset="0"/>
                <a:ea typeface="隶书" panose="02010509060101010101" pitchFamily="49" charset="-122"/>
                <a:cs typeface="舒窈英文衡水体" panose="02000500000000000000" charset="0"/>
              </a:rPr>
              <a:t>A.lt satisfies personalized needs</a:t>
            </a:r>
          </a:p>
          <a:p>
            <a:r>
              <a:rPr lang="en-US" sz="3200" b="1" dirty="0">
                <a:solidFill>
                  <a:schemeClr val="tx1"/>
                </a:solidFill>
                <a:latin typeface="舒窈英文衡水体" panose="02000500000000000000" charset="0"/>
                <a:ea typeface="隶书" panose="02010509060101010101" pitchFamily="49" charset="-122"/>
                <a:cs typeface="舒窈英文衡水体" panose="02000500000000000000" charset="0"/>
              </a:rPr>
              <a:t>B.lt focuses on a particular subject</a:t>
            </a:r>
          </a:p>
          <a:p>
            <a:r>
              <a:rPr lang="en-US" sz="3200" b="1" dirty="0">
                <a:solidFill>
                  <a:schemeClr val="tx1"/>
                </a:solidFill>
                <a:latin typeface="舒窈英文衡水体" panose="02000500000000000000" charset="0"/>
                <a:ea typeface="隶书" panose="02010509060101010101" pitchFamily="49" charset="-122"/>
                <a:cs typeface="舒窈英文衡水体" panose="02000500000000000000" charset="0"/>
              </a:rPr>
              <a:t>C.lt offers access to video resources</a:t>
            </a:r>
          </a:p>
          <a:p>
            <a:r>
              <a:rPr lang="en-US" sz="3200" b="1" dirty="0">
                <a:solidFill>
                  <a:schemeClr val="tx1"/>
                </a:solidFill>
                <a:latin typeface="舒窈英文衡水体" panose="02000500000000000000" charset="0"/>
                <a:ea typeface="隶书" panose="02010509060101010101" pitchFamily="49" charset="-122"/>
                <a:cs typeface="舒窈英文衡水体" panose="02000500000000000000" charset="0"/>
              </a:rPr>
              <a:t>D.lt serves both learners and teachers</a:t>
            </a:r>
          </a:p>
        </p:txBody>
      </p:sp>
      <p:sp>
        <p:nvSpPr>
          <p:cNvPr id="7" name="泪滴形 6"/>
          <p:cNvSpPr/>
          <p:nvPr/>
        </p:nvSpPr>
        <p:spPr>
          <a:xfrm rot="12780000">
            <a:off x="8548370" y="1215390"/>
            <a:ext cx="3641725" cy="2985135"/>
          </a:xfrm>
          <a:prstGeom prst="teardrop">
            <a:avLst/>
          </a:prstGeom>
          <a:solidFill>
            <a:schemeClr val="accent6">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35" y="3853180"/>
            <a:ext cx="12192000" cy="3004820"/>
          </a:xfrm>
          <a:prstGeom prst="rect">
            <a:avLst/>
          </a:prstGeom>
          <a:noFill/>
          <a:ln w="76200">
            <a:solidFill>
              <a:schemeClr val="bg1"/>
            </a:solidFill>
          </a:ln>
        </p:spPr>
        <p:txBody>
          <a:bodyPr wrap="square" rtlCol="0" anchor="t">
            <a:noAutofit/>
          </a:bodyPr>
          <a:lstStyle/>
          <a:p>
            <a:pPr>
              <a:lnSpc>
                <a:spcPct val="100000"/>
              </a:lnSpc>
            </a:pPr>
            <a:r>
              <a:rPr lang="en-US" sz="3200" b="1" dirty="0">
                <a:latin typeface="舒窈英文衡水体" panose="02000500000000000000" charset="0"/>
                <a:cs typeface="舒窈英文衡水体" panose="02000500000000000000" charset="0"/>
                <a:sym typeface="+mn-ea"/>
              </a:rPr>
              <a:t>1.available: P40 </a:t>
            </a:r>
            <a:r>
              <a:rPr lang="en-US" sz="2400" b="1" dirty="0">
                <a:latin typeface="华文中宋" panose="02010600040101010101" charset="-122"/>
                <a:ea typeface="华文中宋" panose="02010600040101010101" charset="-122"/>
                <a:cs typeface="舒窈英文衡水体" panose="02000500000000000000" charset="0"/>
                <a:sym typeface="+mn-ea"/>
              </a:rPr>
              <a:t>可获得的；可利用的</a:t>
            </a:r>
            <a:r>
              <a:rPr lang="zh-CN" altLang="en-US" sz="2400" b="1" dirty="0">
                <a:latin typeface="华文中宋" panose="02010600040101010101" charset="-122"/>
                <a:ea typeface="华文中宋" panose="02010600040101010101" charset="-122"/>
                <a:cs typeface="舒窈英文衡水体" panose="02000500000000000000" charset="0"/>
                <a:sym typeface="+mn-ea"/>
              </a:rPr>
              <a:t>；</a:t>
            </a:r>
            <a:r>
              <a:rPr lang="en-US" sz="2400" b="1" dirty="0">
                <a:latin typeface="华文中宋" panose="02010600040101010101" charset="-122"/>
                <a:ea typeface="华文中宋" panose="02010600040101010101" charset="-122"/>
                <a:cs typeface="舒窈英文衡水体" panose="02000500000000000000" charset="0"/>
                <a:sym typeface="+mn-ea"/>
              </a:rPr>
              <a:t>有空的；</a:t>
            </a:r>
            <a:r>
              <a:rPr lang="zh-CN" altLang="en-US" sz="2400" b="1" dirty="0">
                <a:latin typeface="华文中宋" panose="02010600040101010101" charset="-122"/>
                <a:ea typeface="华文中宋" panose="02010600040101010101" charset="-122"/>
                <a:cs typeface="舒窈英文衡水体" panose="02000500000000000000" charset="0"/>
                <a:sym typeface="+mn-ea"/>
              </a:rPr>
              <a:t>可得到的</a:t>
            </a:r>
            <a:r>
              <a:rPr lang="en-US" altLang="zh-CN" sz="2400" b="1" dirty="0">
                <a:latin typeface="华文中宋" panose="02010600040101010101" charset="-122"/>
                <a:ea typeface="华文中宋" panose="02010600040101010101" charset="-122"/>
                <a:cs typeface="舒窈英文衡水体" panose="02000500000000000000" charset="0"/>
                <a:sym typeface="+mn-ea"/>
              </a:rPr>
              <a:t> </a:t>
            </a:r>
            <a:r>
              <a:rPr lang="en-US" altLang="zh-CN" sz="3200" b="1"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n. availability</a:t>
            </a:r>
          </a:p>
          <a:p>
            <a:pPr>
              <a:lnSpc>
                <a:spcPct val="100000"/>
              </a:lnSpc>
            </a:pPr>
            <a:r>
              <a:rPr lang="en-US" altLang="zh-CN" sz="3200" b="1"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   </a:t>
            </a:r>
            <a:r>
              <a:rPr lang="en-US" altLang="zh-CN" sz="32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access: P4 n.</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通道，入口</a:t>
            </a:r>
            <a:r>
              <a:rPr lang="en-US" altLang="zh-CN"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使用</a:t>
            </a:r>
            <a:r>
              <a:rPr lang="en-US" altLang="zh-CN"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接近</a:t>
            </a:r>
            <a:r>
              <a:rPr lang="en-US" altLang="zh-CN"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的权力或机会</a:t>
            </a:r>
            <a:r>
              <a:rPr lang="en-US" altLang="zh-CN"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v.</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到达</a:t>
            </a:r>
            <a:r>
              <a:rPr lang="en-US" altLang="zh-CN"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进入</a:t>
            </a:r>
            <a:r>
              <a:rPr lang="en-US" altLang="zh-CN"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使用</a:t>
            </a:r>
            <a:r>
              <a:rPr lang="en-US" altLang="zh-CN"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访问</a:t>
            </a:r>
            <a:r>
              <a:rPr lang="en-US" altLang="zh-CN"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获取</a:t>
            </a:r>
          </a:p>
          <a:p>
            <a:pPr>
              <a:lnSpc>
                <a:spcPct val="100000"/>
              </a:lnSpc>
            </a:pP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en-US" altLang="zh-CN"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en-US" altLang="zh-CN" sz="3200" b="1"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 adj. accessible</a:t>
            </a:r>
            <a:endPar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endParaRPr>
          </a:p>
          <a:p>
            <a:pPr>
              <a:lnSpc>
                <a:spcPct val="100000"/>
              </a:lnSpc>
            </a:pPr>
            <a:r>
              <a:rPr lang="en-US" altLang="zh-CN" sz="32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2.elementary school </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小学</a:t>
            </a:r>
            <a:r>
              <a:rPr lang="en-US" altLang="zh-CN" sz="32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3.</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各种各样的表达：</a:t>
            </a:r>
            <a:r>
              <a:rPr lang="en-US" altLang="zh-CN" sz="32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various/diverse</a:t>
            </a:r>
          </a:p>
          <a:p>
            <a:pPr>
              <a:lnSpc>
                <a:spcPct val="100000"/>
              </a:lnSpc>
            </a:pPr>
            <a:r>
              <a:rPr lang="en-US" altLang="zh-CN" sz="32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middle school </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中学</a:t>
            </a:r>
            <a:r>
              <a:rPr lang="en-US" altLang="zh-CN" sz="32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 variety/diversity of</a:t>
            </a:r>
          </a:p>
          <a:p>
            <a:pPr>
              <a:lnSpc>
                <a:spcPct val="100000"/>
              </a:lnSpc>
            </a:pPr>
            <a:r>
              <a:rPr lang="en-US" altLang="zh-CN" sz="32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junior school </a:t>
            </a:r>
            <a:r>
              <a:rPr lang="zh-CN" altLang="en-US"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初中</a:t>
            </a:r>
            <a:r>
              <a:rPr lang="en-US" altLang="zh-CN" sz="24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                                                                   </a:t>
            </a:r>
            <a:r>
              <a:rPr lang="en-US" altLang="zh-CN" sz="3200" b="1" dirty="0">
                <a:solidFill>
                  <a:schemeClr val="tx1"/>
                </a:solidFill>
                <a:latin typeface="舒窈英文衡水体" panose="02000500000000000000" charset="0"/>
                <a:ea typeface="华文中宋" panose="02010600040101010101" charset="-122"/>
                <a:cs typeface="舒窈英文衡水体" panose="02000500000000000000" charset="0"/>
                <a:sym typeface="+mn-ea"/>
              </a:rPr>
              <a:t>all kinds/sorts of</a:t>
            </a:r>
            <a:endParaRPr lang="en-US" altLang="zh-CN" sz="4000" b="1" dirty="0">
              <a:solidFill>
                <a:schemeClr val="tx1"/>
              </a:solidFill>
              <a:latin typeface="舒窈英文衡水体" panose="02000500000000000000" charset="0"/>
              <a:ea typeface="华文中宋" panose="02010600040101010101" charset="-122"/>
              <a:cs typeface="舒窈英文衡水体" panose="02000500000000000000" charset="0"/>
              <a:sym typeface="+mn-ea"/>
            </a:endParaRPr>
          </a:p>
          <a:p>
            <a:pPr>
              <a:lnSpc>
                <a:spcPct val="100000"/>
              </a:lnSpc>
            </a:pPr>
            <a:r>
              <a:rPr lang="en-US" altLang="zh-CN" sz="3200" b="1" dirty="0">
                <a:solidFill>
                  <a:srgbClr val="C00000"/>
                </a:solidFill>
                <a:latin typeface="舒窈英文衡水体" panose="02000500000000000000" charset="0"/>
                <a:ea typeface="华文中宋" panose="02010600040101010101" charset="-122"/>
                <a:cs typeface="舒窈英文衡水体" panose="02000500000000000000" charset="0"/>
                <a:sym typeface="+mn-ea"/>
              </a:rPr>
              <a:t>   </a:t>
            </a:r>
          </a:p>
        </p:txBody>
      </p:sp>
      <p:sp>
        <p:nvSpPr>
          <p:cNvPr id="3" name="文本框 2"/>
          <p:cNvSpPr txBox="1"/>
          <p:nvPr/>
        </p:nvSpPr>
        <p:spPr>
          <a:xfrm>
            <a:off x="1026160" y="0"/>
            <a:ext cx="11166475" cy="1198880"/>
          </a:xfrm>
          <a:prstGeom prst="rect">
            <a:avLst/>
          </a:prstGeom>
          <a:noFill/>
        </p:spPr>
        <p:txBody>
          <a:bodyPr wrap="square" rtlCol="0" anchor="t">
            <a:spAutoFit/>
          </a:bodyPr>
          <a:lstStyle/>
          <a:p>
            <a:r>
              <a:rPr lang="en-US" sz="2400" b="1" dirty="0">
                <a:latin typeface="华文中宋" panose="02010600040101010101" charset="-122"/>
                <a:ea typeface="华文中宋" panose="02010600040101010101" charset="-122"/>
                <a:cs typeface="舒窈英文衡水体" panose="02000500000000000000" charset="0"/>
                <a:sym typeface="+mn-ea"/>
              </a:rPr>
              <a:t>     这是一篇应用文。文章主要介绍了四个可以免费学习的在线教育网站，这些网站的课程由顶尖大学提供。我们可以在没有太多投资的情况下学习特定主题。这些网站提供了许多视频文章和电子书来增加我们的知识</a:t>
            </a:r>
            <a:r>
              <a:rPr lang="zh-CN" altLang="en-US" sz="2400" b="1" dirty="0">
                <a:latin typeface="华文中宋" panose="02010600040101010101" charset="-122"/>
                <a:ea typeface="华文中宋" panose="02010600040101010101" charset="-122"/>
                <a:cs typeface="舒窈英文衡水体" panose="02000500000000000000" charset="0"/>
                <a:sym typeface="+mn-ea"/>
              </a:rPr>
              <a:t>。</a:t>
            </a:r>
            <a:r>
              <a:rPr lang="en-US" altLang="zh-CN" sz="2400" b="1" u="sng" dirty="0">
                <a:latin typeface="Times New Roman" panose="02020603050405020304" charset="0"/>
                <a:ea typeface="华文中宋" panose="02010600040101010101" charset="-122"/>
                <a:cs typeface="Times New Roman" panose="02020603050405020304" charset="0"/>
                <a:sym typeface="+mn-ea"/>
              </a:rPr>
              <a:t>(para.1)</a:t>
            </a:r>
          </a:p>
        </p:txBody>
      </p:sp>
      <p:sp>
        <p:nvSpPr>
          <p:cNvPr id="5" name="文本框 4"/>
          <p:cNvSpPr txBox="1"/>
          <p:nvPr/>
        </p:nvSpPr>
        <p:spPr>
          <a:xfrm>
            <a:off x="8785860" y="1454785"/>
            <a:ext cx="3166110" cy="2306955"/>
          </a:xfrm>
          <a:prstGeom prst="rect">
            <a:avLst/>
          </a:prstGeom>
          <a:noFill/>
        </p:spPr>
        <p:txBody>
          <a:bodyPr wrap="square" rtlCol="0">
            <a:spAutoFit/>
          </a:bodyPr>
          <a:lstStyle/>
          <a:p>
            <a:r>
              <a:rPr lang="en-US" altLang="zh-CN" sz="2400" b="1">
                <a:latin typeface="华文中宋" panose="02010600040101010101" charset="-122"/>
                <a:ea typeface="华文中宋" panose="02010600040101010101" charset="-122"/>
                <a:cs typeface="华文中宋" panose="02010600040101010101" charset="-122"/>
              </a:rPr>
              <a:t>21</a:t>
            </a:r>
            <a:r>
              <a:rPr lang="zh-CN" altLang="en-US" sz="2400" b="1">
                <a:latin typeface="华文中宋" panose="02010600040101010101" charset="-122"/>
                <a:ea typeface="华文中宋" panose="02010600040101010101" charset="-122"/>
                <a:cs typeface="华文中宋" panose="02010600040101010101" charset="-122"/>
              </a:rPr>
              <a:t>题为</a:t>
            </a:r>
            <a:r>
              <a:rPr lang="zh-CN" altLang="en-US" sz="2400" b="1">
                <a:solidFill>
                  <a:srgbClr val="C00000"/>
                </a:solidFill>
                <a:latin typeface="华文中宋" panose="02010600040101010101" charset="-122"/>
                <a:ea typeface="华文中宋" panose="02010600040101010101" charset="-122"/>
                <a:cs typeface="华文中宋" panose="02010600040101010101" charset="-122"/>
              </a:rPr>
              <a:t>细节理解题</a:t>
            </a:r>
            <a:r>
              <a:rPr lang="zh-CN" altLang="en-US" sz="2400" b="1">
                <a:latin typeface="华文中宋" panose="02010600040101010101" charset="-122"/>
                <a:ea typeface="华文中宋" panose="02010600040101010101" charset="-122"/>
                <a:cs typeface="华文中宋" panose="02010600040101010101" charset="-122"/>
              </a:rPr>
              <a:t>。</a:t>
            </a:r>
            <a:r>
              <a:rPr lang="zh-CN" altLang="en-US" sz="2400" b="1" u="sng">
                <a:latin typeface="华文中宋" panose="02010600040101010101" charset="-122"/>
                <a:ea typeface="华文中宋" panose="02010600040101010101" charset="-122"/>
                <a:cs typeface="华文中宋" panose="02010600040101010101" charset="-122"/>
              </a:rPr>
              <a:t>不难但是错的非常多</a:t>
            </a:r>
            <a:r>
              <a:rPr lang="zh-CN" altLang="en-US" sz="2400" b="1">
                <a:latin typeface="华文中宋" panose="02010600040101010101" charset="-122"/>
                <a:ea typeface="华文中宋" panose="02010600040101010101" charset="-122"/>
                <a:cs typeface="华文中宋" panose="02010600040101010101" charset="-122"/>
              </a:rPr>
              <a:t>。要在讲完之后请同学们在卷子上写下错因，及此类题再出现的解决办法。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animBg="1"/>
      <p:bldP spid="7" grpId="1" animBg="1"/>
      <p:bldP spid="2" grpId="0" bldLvl="0" animBg="1"/>
      <p:bldP spid="2" grpId="1" animBg="1"/>
      <p:bldP spid="3" grpId="0"/>
      <p:bldP spid="3"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1163955" cy="768350"/>
          </a:xfrm>
          <a:prstGeom prst="rect">
            <a:avLst/>
          </a:prstGeom>
          <a:noFill/>
        </p:spPr>
        <p:txBody>
          <a:bodyPr wrap="square" rtlCol="0" anchor="t">
            <a:spAutoFit/>
          </a:bodyPr>
          <a:lstStyle/>
          <a:p>
            <a:r>
              <a:rPr lang="en-US" altLang="zh-CN" sz="4400" b="1" dirty="0">
                <a:solidFill>
                  <a:schemeClr val="tx1"/>
                </a:solidFill>
                <a:highlight>
                  <a:srgbClr val="008080"/>
                </a:highlight>
                <a:latin typeface="舒窈英文衡水体" panose="02000500000000000000" charset="0"/>
                <a:cs typeface="舒窈英文衡水体" panose="02000500000000000000" charset="0"/>
                <a:sym typeface="+mn-ea"/>
              </a:rPr>
              <a:t>B</a:t>
            </a:r>
            <a:r>
              <a:rPr lang="zh-CN" altLang="en-US" sz="4400" b="1" dirty="0">
                <a:solidFill>
                  <a:schemeClr val="tx1"/>
                </a:solidFill>
                <a:highlight>
                  <a:srgbClr val="008080"/>
                </a:highlight>
                <a:latin typeface="舒窈英文衡水体" panose="02000500000000000000" charset="0"/>
                <a:cs typeface="舒窈英文衡水体" panose="02000500000000000000" charset="0"/>
                <a:sym typeface="+mn-ea"/>
              </a:rPr>
              <a:t>篇</a:t>
            </a:r>
          </a:p>
        </p:txBody>
      </p:sp>
      <p:sp>
        <p:nvSpPr>
          <p:cNvPr id="5" name="文本框 4"/>
          <p:cNvSpPr txBox="1"/>
          <p:nvPr/>
        </p:nvSpPr>
        <p:spPr>
          <a:xfrm>
            <a:off x="1163955" y="0"/>
            <a:ext cx="11028680" cy="829945"/>
          </a:xfrm>
          <a:prstGeom prst="rect">
            <a:avLst/>
          </a:prstGeom>
          <a:noFill/>
        </p:spPr>
        <p:txBody>
          <a:bodyPr wrap="square" rtlCol="0" anchor="t">
            <a:spAutoFit/>
          </a:bodyPr>
          <a:lstStyle/>
          <a:p>
            <a:r>
              <a:rPr lang="en-US" sz="2400" b="1" dirty="0">
                <a:latin typeface="华文中宋" panose="02010600040101010101" charset="-122"/>
                <a:ea typeface="华文中宋" panose="02010600040101010101" charset="-122"/>
                <a:cs typeface="舒窈英文衡水体" panose="02000500000000000000" charset="0"/>
              </a:rPr>
              <a:t>    </a:t>
            </a:r>
            <a:r>
              <a:rPr lang="zh-CN" altLang="en-US" sz="2400" b="1" dirty="0">
                <a:latin typeface="华文中宋" panose="02010600040101010101" charset="-122"/>
                <a:ea typeface="华文中宋" panose="02010600040101010101" charset="-122"/>
                <a:cs typeface="舒窈英文衡水体" panose="02000500000000000000" charset="0"/>
              </a:rPr>
              <a:t>记叙文：</a:t>
            </a:r>
            <a:r>
              <a:rPr lang="en-US" sz="2400" b="1" dirty="0">
                <a:latin typeface="华文中宋" panose="02010600040101010101" charset="-122"/>
                <a:ea typeface="华文中宋" panose="02010600040101010101" charset="-122"/>
                <a:cs typeface="舒窈英文衡水体" panose="02000500000000000000" charset="0"/>
              </a:rPr>
              <a:t>作者叙述了自己在金边做志愿者的经历，且主要讲的是从他们所住的旅店到他们所工作的孤儿院的一段 45 分钟旅程的所见所闻</a:t>
            </a:r>
            <a:r>
              <a:rPr lang="zh-CN" altLang="en-US" sz="2400" b="1" dirty="0">
                <a:latin typeface="华文中宋" panose="02010600040101010101" charset="-122"/>
                <a:ea typeface="华文中宋" panose="02010600040101010101" charset="-122"/>
                <a:cs typeface="舒窈英文衡水体" panose="02000500000000000000" charset="0"/>
              </a:rPr>
              <a:t>。</a:t>
            </a:r>
          </a:p>
        </p:txBody>
      </p:sp>
      <p:sp>
        <p:nvSpPr>
          <p:cNvPr id="6" name="文本框 5"/>
          <p:cNvSpPr txBox="1"/>
          <p:nvPr/>
        </p:nvSpPr>
        <p:spPr>
          <a:xfrm>
            <a:off x="-635" y="911225"/>
            <a:ext cx="12192635" cy="2289175"/>
          </a:xfrm>
          <a:prstGeom prst="rect">
            <a:avLst/>
          </a:prstGeom>
          <a:noFill/>
          <a:ln w="76200">
            <a:solidFill>
              <a:schemeClr val="bg1"/>
            </a:solidFill>
          </a:ln>
        </p:spPr>
        <p:txBody>
          <a:bodyPr wrap="square" rtlCol="0" anchor="t">
            <a:noAutofit/>
          </a:bodyPr>
          <a:lstStyle/>
          <a:p>
            <a:pPr>
              <a:lnSpc>
                <a:spcPct val="140000"/>
              </a:lnSpc>
            </a:pPr>
            <a:r>
              <a:rPr lang="en-US" altLang="zh-CN" sz="2800" b="1">
                <a:latin typeface="舒窈英文衡水体" panose="02000500000000000000" charset="0"/>
                <a:ea typeface="华文中宋" panose="02010600040101010101" charset="-122"/>
                <a:cs typeface="舒窈英文衡水体" panose="02000500000000000000" charset="0"/>
              </a:rPr>
              <a:t>25.</a:t>
            </a:r>
            <a:r>
              <a:rPr lang="zh-CN" altLang="en-US" sz="2400" b="1" u="sng">
                <a:latin typeface="舒窈英文衡水体" panose="02000500000000000000" charset="0"/>
                <a:ea typeface="华文中宋" panose="02010600040101010101" charset="-122"/>
                <a:cs typeface="舒窈英文衡水体" panose="02000500000000000000" charset="0"/>
              </a:rPr>
              <a:t>推理判断题</a:t>
            </a:r>
            <a:r>
              <a:rPr lang="zh-CN" altLang="en-US" sz="2400" b="1">
                <a:latin typeface="舒窈英文衡水体" panose="02000500000000000000" charset="0"/>
                <a:ea typeface="华文中宋" panose="02010600040101010101" charset="-122"/>
                <a:cs typeface="舒窈英文衡水体" panose="02000500000000000000" charset="0"/>
              </a:rPr>
              <a:t>。根据第二段</a:t>
            </a:r>
            <a:r>
              <a:rPr lang="zh-CN" altLang="en-US" sz="2800" b="1">
                <a:latin typeface="舒窈英文衡水体" panose="02000500000000000000" charset="0"/>
                <a:ea typeface="华文中宋" panose="02010600040101010101" charset="-122"/>
                <a:cs typeface="舒窈英文衡水体" panose="02000500000000000000" charset="0"/>
              </a:rPr>
              <a:t>“The morning rush hour in Phnom Penh is crowded and chaotic.</a:t>
            </a:r>
            <a:r>
              <a:rPr lang="en-US" altLang="zh-CN" sz="2800" b="1">
                <a:latin typeface="舒窈英文衡水体" panose="02000500000000000000" charset="0"/>
                <a:ea typeface="华文中宋" panose="02010600040101010101" charset="-122"/>
                <a:cs typeface="舒窈英文衡水体" panose="02000500000000000000" charset="0"/>
              </a:rPr>
              <a:t> </a:t>
            </a:r>
            <a:r>
              <a:rPr lang="zh-CN" altLang="en-US" sz="2800" b="1">
                <a:solidFill>
                  <a:schemeClr val="tx1"/>
                </a:solidFill>
                <a:highlight>
                  <a:srgbClr val="008000"/>
                </a:highlight>
                <a:latin typeface="舒窈英文衡水体" panose="02000500000000000000" charset="0"/>
                <a:ea typeface="华文中宋" panose="02010600040101010101" charset="-122"/>
                <a:cs typeface="舒窈英文衡水体" panose="02000500000000000000" charset="0"/>
              </a:rPr>
              <a:t>Kiwi</a:t>
            </a:r>
            <a:r>
              <a:rPr lang="zh-CN" altLang="en-US" sz="2800" b="1">
                <a:solidFill>
                  <a:schemeClr val="tx1"/>
                </a:solidFill>
                <a:latin typeface="舒窈英文衡水体" panose="02000500000000000000" charset="0"/>
                <a:ea typeface="华文中宋" panose="02010600040101010101" charset="-122"/>
                <a:cs typeface="舒窈英文衡水体" panose="02000500000000000000" charset="0"/>
              </a:rPr>
              <a:t> </a:t>
            </a:r>
            <a:r>
              <a:rPr lang="zh-CN" altLang="en-US" sz="2800" b="1">
                <a:latin typeface="舒窈英文衡水体" panose="02000500000000000000" charset="0"/>
                <a:ea typeface="华文中宋" panose="02010600040101010101" charset="-122"/>
                <a:cs typeface="舒窈英文衡水体" panose="02000500000000000000" charset="0"/>
              </a:rPr>
              <a:t>directs our path between the trucks, </a:t>
            </a:r>
            <a:r>
              <a:rPr lang="en-US" altLang="zh-CN" sz="2800" b="1">
                <a:latin typeface="舒窈英文衡水体" panose="02000500000000000000" charset="0"/>
                <a:ea typeface="华文中宋" panose="02010600040101010101" charset="-122"/>
                <a:cs typeface="舒窈英文衡水体" panose="02000500000000000000" charset="0"/>
              </a:rPr>
              <a:t>cars </a:t>
            </a:r>
            <a:r>
              <a:rPr lang="zh-CN" altLang="en-US" sz="2800" b="1">
                <a:latin typeface="舒窈英文衡水体" panose="02000500000000000000" charset="0"/>
                <a:ea typeface="华文中宋" panose="02010600040101010101" charset="-122"/>
                <a:cs typeface="舒窈英文衡水体" panose="02000500000000000000" charset="0"/>
              </a:rPr>
              <a:t>and countless motorbikes, </a:t>
            </a:r>
            <a:r>
              <a:rPr lang="zh-CN" altLang="en-US" sz="2800" b="1" u="sng">
                <a:latin typeface="舒窈英文衡水体" panose="02000500000000000000" charset="0"/>
                <a:ea typeface="华文中宋" panose="02010600040101010101" charset="-122"/>
                <a:cs typeface="舒窈英文衡水体" panose="02000500000000000000" charset="0"/>
              </a:rPr>
              <a:t>which oftencarry entire families.</a:t>
            </a:r>
            <a:r>
              <a:rPr lang="zh-CN" altLang="en-US" sz="2800" b="1">
                <a:latin typeface="舒窈英文衡水体" panose="02000500000000000000" charset="0"/>
                <a:ea typeface="华文中宋" panose="02010600040101010101" charset="-122"/>
                <a:cs typeface="舒窈英文衡水体" panose="02000500000000000000" charset="0"/>
              </a:rPr>
              <a:t>”</a:t>
            </a:r>
            <a:r>
              <a:rPr lang="zh-CN" altLang="en-US" sz="2400" b="1">
                <a:latin typeface="舒窈英文衡水体" panose="02000500000000000000" charset="0"/>
                <a:ea typeface="华文中宋" panose="02010600040101010101" charset="-122"/>
                <a:cs typeface="舒窈英文衡水体" panose="02000500000000000000" charset="0"/>
              </a:rPr>
              <a:t>可以看出，Kiwi开着嘟嘟车在</a:t>
            </a:r>
          </a:p>
          <a:p>
            <a:r>
              <a:rPr lang="zh-CN" altLang="en-US" sz="2400" b="1">
                <a:latin typeface="舒窈英文衡水体" panose="02000500000000000000" charset="0"/>
                <a:ea typeface="华文中宋" panose="02010600040101010101" charset="-122"/>
                <a:cs typeface="舒窈英文衡水体" panose="02000500000000000000" charset="0"/>
              </a:rPr>
              <a:t>拥挤的交通中间穿行，毫不畏惧，由此说明 Kiwi 很自信。故选 B。</a:t>
            </a:r>
          </a:p>
        </p:txBody>
      </p:sp>
      <p:sp>
        <p:nvSpPr>
          <p:cNvPr id="7" name="文本框 6"/>
          <p:cNvSpPr txBox="1"/>
          <p:nvPr/>
        </p:nvSpPr>
        <p:spPr>
          <a:xfrm>
            <a:off x="530225" y="1170305"/>
            <a:ext cx="12295505" cy="840105"/>
          </a:xfrm>
          <a:prstGeom prst="rect">
            <a:avLst/>
          </a:prstGeom>
          <a:noFill/>
        </p:spPr>
        <p:txBody>
          <a:bodyPr wrap="square" rtlCol="0" anchor="t">
            <a:noAutofit/>
          </a:bodyPr>
          <a:lstStyle/>
          <a:p>
            <a:pPr>
              <a:lnSpc>
                <a:spcPct val="160000"/>
              </a:lnSpc>
            </a:pPr>
            <a:r>
              <a:rPr lang="en-US" altLang="zh-CN" sz="2400" b="1">
                <a:latin typeface="舒窈英文衡水体" panose="02000500000000000000" charset="0"/>
                <a:ea typeface="华文中宋" panose="02010600040101010101" charset="-122"/>
                <a:cs typeface="舒窈英文衡水体" panose="02000500000000000000" charset="0"/>
                <a:sym typeface="+mn-ea"/>
              </a:rPr>
              <a:t>                                                 </a:t>
            </a:r>
            <a:r>
              <a:rPr lang="zh-CN" altLang="en-US" sz="2400" b="1" u="sng">
                <a:solidFill>
                  <a:srgbClr val="C00000"/>
                </a:solidFill>
                <a:latin typeface="舒窈英文衡水体" panose="02000500000000000000" charset="0"/>
                <a:ea typeface="华文中宋" panose="02010600040101010101" charset="-122"/>
                <a:cs typeface="舒窈英文衡水体" panose="02000500000000000000" charset="0"/>
                <a:sym typeface="+mn-ea"/>
              </a:rPr>
              <a:t>金边的早高峰拥挤而混乱。</a:t>
            </a:r>
            <a:r>
              <a:rPr lang="en-US" altLang="zh-CN" sz="2400" b="1" u="sng">
                <a:solidFill>
                  <a:srgbClr val="C00000"/>
                </a:solidFill>
                <a:latin typeface="舒窈英文衡水体" panose="02000500000000000000" charset="0"/>
                <a:ea typeface="华文中宋" panose="02010600040101010101" charset="-122"/>
                <a:cs typeface="舒窈英文衡水体" panose="02000500000000000000" charset="0"/>
                <a:sym typeface="+mn-ea"/>
              </a:rPr>
              <a:t>                                                                       </a:t>
            </a:r>
            <a:r>
              <a:rPr lang="zh-CN" altLang="en-US" sz="2400" b="1" u="sng">
                <a:solidFill>
                  <a:srgbClr val="C00000"/>
                </a:solidFill>
                <a:latin typeface="舒窈英文衡水体" panose="02000500000000000000" charset="0"/>
                <a:ea typeface="华文中宋" panose="02010600040101010101" charset="-122"/>
                <a:cs typeface="舒窈英文衡水体" panose="02000500000000000000" charset="0"/>
                <a:sym typeface="+mn-ea"/>
              </a:rPr>
              <a:t>Kiwi在卡车、汽车和无数摩托车之间指引我们的道路，这托车通常载着整个家庭。</a:t>
            </a:r>
          </a:p>
        </p:txBody>
      </p:sp>
      <p:pic>
        <p:nvPicPr>
          <p:cNvPr id="8" name="图片 7"/>
          <p:cNvPicPr>
            <a:picLocks noChangeAspect="1"/>
          </p:cNvPicPr>
          <p:nvPr/>
        </p:nvPicPr>
        <p:blipFill>
          <a:blip r:embed="rId2"/>
          <a:stretch>
            <a:fillRect/>
          </a:stretch>
        </p:blipFill>
        <p:spPr>
          <a:xfrm>
            <a:off x="6096000" y="3435985"/>
            <a:ext cx="5755640" cy="3421380"/>
          </a:xfrm>
          <a:prstGeom prst="rect">
            <a:avLst/>
          </a:prstGeom>
        </p:spPr>
      </p:pic>
      <p:pic>
        <p:nvPicPr>
          <p:cNvPr id="9" name="图片 8"/>
          <p:cNvPicPr>
            <a:picLocks noChangeAspect="1"/>
          </p:cNvPicPr>
          <p:nvPr/>
        </p:nvPicPr>
        <p:blipFill>
          <a:blip r:embed="rId3"/>
          <a:stretch>
            <a:fillRect/>
          </a:stretch>
        </p:blipFill>
        <p:spPr>
          <a:xfrm>
            <a:off x="160020" y="3435985"/>
            <a:ext cx="5060315" cy="3422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0" y="0"/>
            <a:ext cx="12121515" cy="1779270"/>
          </a:xfrm>
          <a:prstGeom prst="rect">
            <a:avLst/>
          </a:prstGeom>
          <a:noFill/>
          <a:ln w="76200">
            <a:solidFill>
              <a:schemeClr val="bg1"/>
            </a:solidFill>
          </a:ln>
        </p:spPr>
        <p:txBody>
          <a:bodyPr wrap="square" rtlCol="0" anchor="t">
            <a:noAutofit/>
          </a:bodyPr>
          <a:lstStyle/>
          <a:p>
            <a:pPr>
              <a:lnSpc>
                <a:spcPct val="160000"/>
              </a:lnSpc>
            </a:pPr>
            <a:r>
              <a:rPr lang="en-US" altLang="zh-CN" sz="2800" b="1">
                <a:latin typeface="舒窈英文衡水体" panose="02000500000000000000" charset="0"/>
                <a:ea typeface="华文中宋" panose="02010600040101010101" charset="-122"/>
                <a:cs typeface="舒窈英文衡水体" panose="02000500000000000000" charset="0"/>
              </a:rPr>
              <a:t>26</a:t>
            </a:r>
            <a:r>
              <a:rPr lang="en-US" altLang="zh-CN" sz="2800" b="1" u="sng">
                <a:latin typeface="舒窈英文衡水体" panose="02000500000000000000" charset="0"/>
                <a:ea typeface="华文中宋" panose="02010600040101010101" charset="-122"/>
                <a:cs typeface="舒窈英文衡水体" panose="02000500000000000000" charset="0"/>
              </a:rPr>
              <a:t>.</a:t>
            </a:r>
            <a:r>
              <a:rPr sz="2400" b="1" u="sng">
                <a:latin typeface="舒窈英文衡水体" panose="02000500000000000000" charset="0"/>
                <a:ea typeface="华文中宋" panose="02010600040101010101" charset="-122"/>
                <a:cs typeface="舒窈英文衡水体" panose="02000500000000000000" charset="0"/>
              </a:rPr>
              <a:t>细节理解题。</a:t>
            </a:r>
            <a:r>
              <a:rPr sz="2400" b="1">
                <a:latin typeface="舒窈英文衡水体" panose="02000500000000000000" charset="0"/>
                <a:ea typeface="华文中宋" panose="02010600040101010101" charset="-122"/>
                <a:cs typeface="舒窈英文衡水体" panose="02000500000000000000" charset="0"/>
              </a:rPr>
              <a:t>根据第三段</a:t>
            </a:r>
            <a:r>
              <a:rPr sz="2800" b="1">
                <a:latin typeface="舒窈英文衡水体" panose="02000500000000000000" charset="0"/>
                <a:ea typeface="华文中宋" panose="02010600040101010101" charset="-122"/>
                <a:cs typeface="舒窈英文衡水体" panose="02000500000000000000" charset="0"/>
              </a:rPr>
              <a:t>“The stream along the side of the road is almost</a:t>
            </a:r>
            <a:r>
              <a:rPr sz="2800" b="1">
                <a:solidFill>
                  <a:srgbClr val="C00000"/>
                </a:solidFill>
                <a:latin typeface="舒窈英文衡水体" panose="02000500000000000000" charset="0"/>
                <a:ea typeface="华文中宋" panose="02010600040101010101" charset="-122"/>
                <a:cs typeface="舒窈英文衡水体" panose="02000500000000000000" charset="0"/>
              </a:rPr>
              <a:t> </a:t>
            </a:r>
            <a:r>
              <a:rPr sz="2800" b="1">
                <a:solidFill>
                  <a:schemeClr val="tx1"/>
                </a:solidFill>
                <a:highlight>
                  <a:srgbClr val="FFFF00"/>
                </a:highlight>
                <a:latin typeface="舒窈英文衡水体" panose="02000500000000000000" charset="0"/>
                <a:ea typeface="华文中宋" panose="02010600040101010101" charset="-122"/>
                <a:cs typeface="舒窈英文衡水体" panose="02000500000000000000" charset="0"/>
              </a:rPr>
              <a:t>bone dry</a:t>
            </a:r>
            <a:r>
              <a:rPr sz="2800" b="1">
                <a:solidFill>
                  <a:schemeClr val="tx1"/>
                </a:solidFill>
                <a:latin typeface="舒窈英文衡水体" panose="02000500000000000000" charset="0"/>
                <a:ea typeface="华文中宋" panose="02010600040101010101" charset="-122"/>
                <a:cs typeface="舒窈英文衡水体" panose="02000500000000000000" charset="0"/>
              </a:rPr>
              <a:t> </a:t>
            </a:r>
            <a:r>
              <a:rPr sz="2800" b="1">
                <a:latin typeface="舒窈英文衡水体" panose="02000500000000000000" charset="0"/>
                <a:ea typeface="华文中宋" panose="02010600040101010101" charset="-122"/>
                <a:cs typeface="舒窈英文衡水体" panose="02000500000000000000" charset="0"/>
              </a:rPr>
              <a:t>and</a:t>
            </a:r>
            <a:r>
              <a:rPr lang="en-US" sz="2800" b="1">
                <a:latin typeface="舒窈英文衡水体" panose="02000500000000000000" charset="0"/>
                <a:ea typeface="华文中宋" panose="02010600040101010101" charset="-122"/>
                <a:cs typeface="舒窈英文衡水体" panose="02000500000000000000" charset="0"/>
              </a:rPr>
              <a:t> </a:t>
            </a:r>
            <a:r>
              <a:rPr sz="2800" b="1">
                <a:solidFill>
                  <a:schemeClr val="tx1"/>
                </a:solidFill>
                <a:highlight>
                  <a:srgbClr val="FFFF00"/>
                </a:highlight>
                <a:latin typeface="舒窈英文衡水体" panose="02000500000000000000" charset="0"/>
                <a:ea typeface="华文中宋" panose="02010600040101010101" charset="-122"/>
                <a:cs typeface="舒窈英文衡水体" panose="02000500000000000000" charset="0"/>
              </a:rPr>
              <a:t>vegetation</a:t>
            </a:r>
            <a:r>
              <a:rPr sz="2800" b="1">
                <a:latin typeface="舒窈英文衡水体" panose="02000500000000000000" charset="0"/>
                <a:ea typeface="华文中宋" panose="02010600040101010101" charset="-122"/>
                <a:cs typeface="舒窈英文衡水体" panose="02000500000000000000" charset="0"/>
              </a:rPr>
              <a:t> is </a:t>
            </a:r>
            <a:r>
              <a:rPr sz="2800" b="1">
                <a:solidFill>
                  <a:schemeClr val="tx1"/>
                </a:solidFill>
                <a:highlight>
                  <a:srgbClr val="FFFF00"/>
                </a:highlight>
                <a:latin typeface="舒窈英文衡水体" panose="02000500000000000000" charset="0"/>
                <a:ea typeface="华文中宋" panose="02010600040101010101" charset="-122"/>
                <a:cs typeface="舒窈英文衡水体" panose="02000500000000000000" charset="0"/>
              </a:rPr>
              <a:t>rare</a:t>
            </a:r>
            <a:r>
              <a:rPr sz="2800" b="1">
                <a:latin typeface="舒窈英文衡水体" panose="02000500000000000000" charset="0"/>
                <a:ea typeface="华文中宋" panose="02010600040101010101" charset="-122"/>
                <a:cs typeface="舒窈英文衡水体" panose="02000500000000000000" charset="0"/>
              </a:rPr>
              <a:t> across the fields.</a:t>
            </a:r>
          </a:p>
        </p:txBody>
      </p:sp>
      <p:sp>
        <p:nvSpPr>
          <p:cNvPr id="2" name="文本框 1"/>
          <p:cNvSpPr txBox="1"/>
          <p:nvPr/>
        </p:nvSpPr>
        <p:spPr>
          <a:xfrm>
            <a:off x="596265" y="363220"/>
            <a:ext cx="12125960" cy="755650"/>
          </a:xfrm>
          <a:prstGeom prst="rect">
            <a:avLst/>
          </a:prstGeom>
          <a:noFill/>
        </p:spPr>
        <p:txBody>
          <a:bodyPr wrap="square" rtlCol="0" anchor="t">
            <a:spAutoFit/>
          </a:bodyPr>
          <a:lstStyle/>
          <a:p>
            <a:pPr>
              <a:lnSpc>
                <a:spcPct val="180000"/>
              </a:lnSpc>
            </a:pPr>
            <a:r>
              <a:rPr lang="en-US" sz="2400" b="1">
                <a:solidFill>
                  <a:srgbClr val="C00000"/>
                </a:solidFill>
                <a:latin typeface="舒窈英文衡水体" panose="02000500000000000000" charset="0"/>
                <a:ea typeface="华文中宋" panose="02010600040101010101" charset="-122"/>
                <a:cs typeface="舒窈英文衡水体" panose="02000500000000000000" charset="0"/>
                <a:sym typeface="+mn-ea"/>
              </a:rPr>
              <a:t>                                              </a:t>
            </a:r>
            <a:r>
              <a:rPr sz="2400" b="1" u="sng">
                <a:solidFill>
                  <a:srgbClr val="C00000"/>
                </a:solidFill>
                <a:latin typeface="舒窈英文衡水体" panose="02000500000000000000" charset="0"/>
                <a:ea typeface="华文中宋" panose="02010600040101010101" charset="-122"/>
                <a:cs typeface="舒窈英文衡水体" panose="02000500000000000000" charset="0"/>
                <a:sym typeface="+mn-ea"/>
              </a:rPr>
              <a:t>沿着路边的小溪几乎干涸，田野的植被稀疏。</a:t>
            </a:r>
            <a:endParaRPr lang="zh-CN" altLang="en-US" sz="2400" b="1" u="sng">
              <a:solidFill>
                <a:srgbClr val="C00000"/>
              </a:solidFill>
              <a:latin typeface="舒窈英文衡水体" panose="02000500000000000000" charset="0"/>
              <a:ea typeface="华文中宋" panose="02010600040101010101" charset="-122"/>
              <a:cs typeface="舒窈英文衡水体" panose="02000500000000000000" charset="0"/>
              <a:sym typeface="+mn-ea"/>
            </a:endParaRPr>
          </a:p>
        </p:txBody>
      </p:sp>
      <p:sp>
        <p:nvSpPr>
          <p:cNvPr id="3" name="文本框 2"/>
          <p:cNvSpPr txBox="1"/>
          <p:nvPr/>
        </p:nvSpPr>
        <p:spPr>
          <a:xfrm>
            <a:off x="5641340" y="1057275"/>
            <a:ext cx="6096000" cy="883285"/>
          </a:xfrm>
          <a:prstGeom prst="rect">
            <a:avLst/>
          </a:prstGeom>
          <a:noFill/>
        </p:spPr>
        <p:txBody>
          <a:bodyPr wrap="square" rtlCol="0" anchor="t">
            <a:noAutofit/>
          </a:bodyPr>
          <a:lstStyle/>
          <a:p>
            <a:pPr>
              <a:lnSpc>
                <a:spcPct val="180000"/>
              </a:lnSpc>
            </a:pPr>
            <a:r>
              <a:rPr sz="2400" b="1">
                <a:solidFill>
                  <a:schemeClr val="tx1"/>
                </a:solidFill>
                <a:highlight>
                  <a:srgbClr val="008080"/>
                </a:highlight>
                <a:latin typeface="舒窈英文衡水体" panose="02000500000000000000" charset="0"/>
                <a:ea typeface="华文中宋" panose="02010600040101010101" charset="-122"/>
                <a:cs typeface="舒窈英文衡水体" panose="02000500000000000000" charset="0"/>
                <a:sym typeface="+mn-ea"/>
              </a:rPr>
              <a:t>可知，沿着农场的路边几乎是光秃秃的田野。</a:t>
            </a:r>
            <a:endParaRPr lang="zh-CN" altLang="en-US" sz="2400" b="1">
              <a:solidFill>
                <a:schemeClr val="tx1"/>
              </a:solidFill>
              <a:highlight>
                <a:srgbClr val="008080"/>
              </a:highlight>
              <a:latin typeface="舒窈英文衡水体" panose="02000500000000000000" charset="0"/>
              <a:ea typeface="华文中宋" panose="02010600040101010101" charset="-122"/>
              <a:cs typeface="舒窈英文衡水体" panose="02000500000000000000" charset="0"/>
              <a:sym typeface="+mn-ea"/>
            </a:endParaRPr>
          </a:p>
        </p:txBody>
      </p:sp>
      <p:sp>
        <p:nvSpPr>
          <p:cNvPr id="4" name="文本框 3"/>
          <p:cNvSpPr txBox="1"/>
          <p:nvPr/>
        </p:nvSpPr>
        <p:spPr>
          <a:xfrm>
            <a:off x="0" y="2383790"/>
            <a:ext cx="12192635" cy="2667000"/>
          </a:xfrm>
          <a:prstGeom prst="rect">
            <a:avLst/>
          </a:prstGeom>
          <a:noFill/>
          <a:ln w="76200">
            <a:solidFill>
              <a:schemeClr val="bg1"/>
            </a:solidFill>
          </a:ln>
        </p:spPr>
        <p:txBody>
          <a:bodyPr wrap="square" rtlCol="0" anchor="t">
            <a:noAutofit/>
          </a:bodyPr>
          <a:lstStyle/>
          <a:p>
            <a:pPr>
              <a:lnSpc>
                <a:spcPct val="160000"/>
              </a:lnSpc>
            </a:pPr>
            <a:r>
              <a:rPr lang="en-US" altLang="zh-CN" sz="2800" b="1">
                <a:latin typeface="舒窈英文衡水体" panose="02000500000000000000" charset="0"/>
                <a:ea typeface="华文中宋" panose="02010600040101010101" charset="-122"/>
                <a:cs typeface="舒窈英文衡水体" panose="02000500000000000000" charset="0"/>
              </a:rPr>
              <a:t>27.</a:t>
            </a:r>
            <a:r>
              <a:rPr lang="en-US" altLang="zh-CN" sz="2400" b="1">
                <a:latin typeface="舒窈英文衡水体" panose="02000500000000000000" charset="0"/>
                <a:ea typeface="华文中宋" panose="02010600040101010101" charset="-122"/>
                <a:cs typeface="舒窈英文衡水体" panose="02000500000000000000" charset="0"/>
              </a:rPr>
              <a:t>推理判断题</a:t>
            </a:r>
            <a:r>
              <a:rPr lang="en-US" altLang="zh-CN" sz="2800" b="1">
                <a:latin typeface="舒窈英文衡水体" panose="02000500000000000000" charset="0"/>
                <a:ea typeface="华文中宋" panose="02010600040101010101" charset="-122"/>
                <a:cs typeface="舒窈英文衡水体" panose="02000500000000000000" charset="0"/>
              </a:rPr>
              <a:t>。</a:t>
            </a:r>
            <a:r>
              <a:rPr lang="en-US" altLang="zh-CN" sz="2800" b="1">
                <a:solidFill>
                  <a:srgbClr val="C00000"/>
                </a:solidFill>
                <a:highlight>
                  <a:srgbClr val="FFFF00"/>
                </a:highlight>
                <a:latin typeface="舒窈英文衡水体" panose="02000500000000000000" charset="0"/>
                <a:ea typeface="华文中宋" panose="02010600040101010101" charset="-122"/>
                <a:cs typeface="舒窈英文衡水体" panose="02000500000000000000" charset="0"/>
              </a:rPr>
              <a:t>Compared to</a:t>
            </a:r>
            <a:r>
              <a:rPr lang="en-US" altLang="zh-CN" sz="2800" b="1">
                <a:latin typeface="舒窈英文衡水体" panose="02000500000000000000" charset="0"/>
                <a:ea typeface="华文中宋" panose="02010600040101010101" charset="-122"/>
                <a:cs typeface="舒窈英文衡水体" panose="02000500000000000000" charset="0"/>
              </a:rPr>
              <a:t> children in theWestern World they have little and yet they give so much in </a:t>
            </a:r>
            <a:r>
              <a:rPr lang="en-US" altLang="zh-CN" sz="2800" b="1">
                <a:highlight>
                  <a:srgbClr val="FFFF00"/>
                </a:highlight>
                <a:latin typeface="舒窈英文衡水体" panose="02000500000000000000" charset="0"/>
                <a:ea typeface="华文中宋" panose="02010600040101010101" charset="-122"/>
                <a:cs typeface="舒窈英文衡水体" panose="02000500000000000000" charset="0"/>
              </a:rPr>
              <a:t>generosity</a:t>
            </a:r>
            <a:r>
              <a:rPr lang="en-US" altLang="zh-CN" sz="2800" b="1">
                <a:latin typeface="舒窈英文衡水体" panose="02000500000000000000" charset="0"/>
                <a:ea typeface="华文中宋" panose="02010600040101010101" charset="-122"/>
                <a:cs typeface="舒窈英文衡水体" panose="02000500000000000000" charset="0"/>
              </a:rPr>
              <a:t> of spirit and </a:t>
            </a:r>
            <a:r>
              <a:rPr lang="en-US" altLang="zh-CN" sz="2800" b="1">
                <a:highlight>
                  <a:srgbClr val="FFFF00"/>
                </a:highlight>
                <a:latin typeface="舒窈英文衡水体" panose="02000500000000000000" charset="0"/>
                <a:ea typeface="华文中宋" panose="02010600040101010101" charset="-122"/>
                <a:cs typeface="舒窈英文衡水体" panose="02000500000000000000" charset="0"/>
              </a:rPr>
              <a:t>enthusiasm</a:t>
            </a:r>
            <a:r>
              <a:rPr lang="en-US" altLang="zh-CN" sz="2800" b="1">
                <a:latin typeface="舒窈英文衡水体" panose="02000500000000000000" charset="0"/>
                <a:ea typeface="华文中宋" panose="02010600040101010101" charset="-122"/>
                <a:cs typeface="舒窈英文衡水体" panose="02000500000000000000" charset="0"/>
              </a:rPr>
              <a:t> for every day.”</a:t>
            </a:r>
          </a:p>
        </p:txBody>
      </p:sp>
      <p:sp>
        <p:nvSpPr>
          <p:cNvPr id="5" name="文本框 4"/>
          <p:cNvSpPr txBox="1"/>
          <p:nvPr/>
        </p:nvSpPr>
        <p:spPr>
          <a:xfrm>
            <a:off x="2388235" y="2792730"/>
            <a:ext cx="10711180" cy="1346835"/>
          </a:xfrm>
          <a:prstGeom prst="rect">
            <a:avLst/>
          </a:prstGeom>
          <a:noFill/>
        </p:spPr>
        <p:txBody>
          <a:bodyPr wrap="square" rtlCol="0" anchor="t">
            <a:spAutoFit/>
          </a:bodyPr>
          <a:lstStyle/>
          <a:p>
            <a:pPr>
              <a:lnSpc>
                <a:spcPct val="170000"/>
              </a:lnSpc>
            </a:pPr>
            <a:r>
              <a:rPr lang="en-US" altLang="zh-CN" sz="2400" b="1">
                <a:solidFill>
                  <a:srgbClr val="C00000"/>
                </a:solidFill>
                <a:latin typeface="舒窈英文衡水体" panose="02000500000000000000" charset="0"/>
                <a:ea typeface="华文中宋" panose="02010600040101010101" charset="-122"/>
                <a:cs typeface="舒窈英文衡水体" panose="02000500000000000000" charset="0"/>
                <a:sym typeface="+mn-ea"/>
              </a:rPr>
              <a:t>   </a:t>
            </a:r>
            <a:r>
              <a:rPr lang="en-US" altLang="zh-CN" sz="2400" b="1" u="sng">
                <a:solidFill>
                  <a:srgbClr val="C00000"/>
                </a:solidFill>
                <a:latin typeface="舒窈英文衡水体" panose="02000500000000000000" charset="0"/>
                <a:ea typeface="华文中宋" panose="02010600040101010101" charset="-122"/>
                <a:cs typeface="舒窈英文衡水体" panose="02000500000000000000" charset="0"/>
                <a:sym typeface="+mn-ea"/>
              </a:rPr>
              <a:t>与西方世界的孩子相比，他们几乎没有什么，但他们每天都在慷慨地</a:t>
            </a:r>
          </a:p>
          <a:p>
            <a:pPr>
              <a:lnSpc>
                <a:spcPct val="170000"/>
              </a:lnSpc>
            </a:pPr>
            <a:r>
              <a:rPr lang="en-US" altLang="zh-CN" sz="2400" b="1" u="sng">
                <a:solidFill>
                  <a:srgbClr val="C00000"/>
                </a:solidFill>
                <a:latin typeface="舒窈英文衡水体" panose="02000500000000000000" charset="0"/>
                <a:ea typeface="华文中宋" panose="02010600040101010101" charset="-122"/>
                <a:cs typeface="舒窈英文衡水体" panose="02000500000000000000" charset="0"/>
                <a:sym typeface="+mn-ea"/>
              </a:rPr>
              <a:t>奉献精神和热情。</a:t>
            </a:r>
          </a:p>
        </p:txBody>
      </p:sp>
      <p:sp>
        <p:nvSpPr>
          <p:cNvPr id="7" name="文本框 6"/>
          <p:cNvSpPr txBox="1"/>
          <p:nvPr/>
        </p:nvSpPr>
        <p:spPr>
          <a:xfrm>
            <a:off x="143510" y="4139565"/>
            <a:ext cx="12159615" cy="902970"/>
          </a:xfrm>
          <a:prstGeom prst="rect">
            <a:avLst/>
          </a:prstGeom>
          <a:noFill/>
        </p:spPr>
        <p:txBody>
          <a:bodyPr wrap="square" rtlCol="0" anchor="t">
            <a:spAutoFit/>
          </a:bodyPr>
          <a:lstStyle/>
          <a:p>
            <a:pPr>
              <a:lnSpc>
                <a:spcPct val="110000"/>
              </a:lnSpc>
            </a:pPr>
            <a:r>
              <a:rPr lang="en-US" altLang="zh-CN" sz="2400" b="1">
                <a:latin typeface="舒窈英文衡水体" panose="02000500000000000000" charset="0"/>
                <a:ea typeface="华文中宋" panose="02010600040101010101" charset="-122"/>
                <a:cs typeface="舒窈英文衡水体" panose="02000500000000000000" charset="0"/>
                <a:sym typeface="+mn-ea"/>
              </a:rPr>
              <a:t>      </a:t>
            </a:r>
            <a:r>
              <a:rPr lang="en-US" altLang="zh-CN" sz="2400" b="1">
                <a:highlight>
                  <a:srgbClr val="008080"/>
                </a:highlight>
                <a:latin typeface="舒窈英文衡水体" panose="02000500000000000000" charset="0"/>
                <a:ea typeface="华文中宋" panose="02010600040101010101" charset="-122"/>
                <a:cs typeface="舒窈英文衡水体" panose="02000500000000000000" charset="0"/>
                <a:sym typeface="+mn-ea"/>
              </a:rPr>
              <a:t>可知，作者提到孩子们在贫穷的环境中仍然快乐，笑声不断，精神上慷慨富足，体现出孩子们对待生活的热情。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2" grpId="1"/>
      <p:bldP spid="3" grpId="0"/>
      <p:bldP spid="3" grpId="1"/>
      <p:bldP spid="4" grpId="0" animBg="1"/>
      <p:bldP spid="4" grpId="1" animBg="1"/>
      <p:bldP spid="5" grpId="0"/>
      <p:bldP spid="5"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280" y="137160"/>
            <a:ext cx="10702925" cy="6583680"/>
          </a:xfrm>
          <a:prstGeom prst="rect">
            <a:avLst/>
          </a:prstGeom>
          <a:noFill/>
          <a:ln w="76200">
            <a:solidFill>
              <a:schemeClr val="bg1"/>
            </a:solidFill>
          </a:ln>
        </p:spPr>
        <p:txBody>
          <a:bodyPr wrap="square" rtlCol="0">
            <a:spAutoFit/>
          </a:bodyPr>
          <a:lstStyle/>
          <a:p>
            <a:pPr>
              <a:lnSpc>
                <a:spcPct val="104000"/>
              </a:lnSpc>
            </a:pPr>
            <a:r>
              <a:rPr lang="en-US" altLang="zh-CN" sz="5400" b="1" dirty="0">
                <a:solidFill>
                  <a:schemeClr val="tx1"/>
                </a:solidFill>
                <a:highlight>
                  <a:srgbClr val="008080"/>
                </a:highlight>
                <a:latin typeface="舒窈英文衡水体" panose="02000500000000000000" charset="0"/>
                <a:cs typeface="舒窈英文衡水体" panose="02000500000000000000" charset="0"/>
              </a:rPr>
              <a:t>B</a:t>
            </a:r>
            <a:r>
              <a:rPr lang="zh-CN" altLang="en-US" sz="5400" b="1" dirty="0">
                <a:solidFill>
                  <a:schemeClr val="tx1"/>
                </a:solidFill>
                <a:highlight>
                  <a:srgbClr val="008080"/>
                </a:highlight>
                <a:latin typeface="舒窈英文衡水体" panose="02000500000000000000" charset="0"/>
                <a:cs typeface="舒窈英文衡水体" panose="02000500000000000000" charset="0"/>
              </a:rPr>
              <a:t>篇</a:t>
            </a:r>
            <a:endParaRPr lang="en-US" altLang="zh-CN" sz="5400" b="1" dirty="0">
              <a:solidFill>
                <a:schemeClr val="tx1"/>
              </a:solidFill>
              <a:highlight>
                <a:srgbClr val="008080"/>
              </a:highlight>
              <a:latin typeface="舒窈英文衡水体" panose="02000500000000000000" charset="0"/>
              <a:cs typeface="舒窈英文衡水体" panose="02000500000000000000" charset="0"/>
            </a:endParaRPr>
          </a:p>
          <a:p>
            <a:pPr>
              <a:lnSpc>
                <a:spcPct val="104000"/>
              </a:lnSpc>
            </a:pPr>
            <a:r>
              <a:rPr lang="en-US" sz="3200" b="1" dirty="0">
                <a:latin typeface="舒窈英文衡水体" panose="02000500000000000000" charset="0"/>
                <a:ea typeface="华文中宋" panose="02010600040101010101" charset="-122"/>
                <a:cs typeface="舒窈英文衡水体" panose="02000500000000000000" charset="0"/>
              </a:rPr>
              <a:t>1.set out to do sth./set about doing sth. </a:t>
            </a:r>
            <a:r>
              <a:rPr lang="zh-CN" altLang="en-US" sz="3200" b="1" dirty="0">
                <a:latin typeface="舒窈英文衡水体" panose="02000500000000000000" charset="0"/>
                <a:ea typeface="华文中宋" panose="02010600040101010101" charset="-122"/>
                <a:cs typeface="舒窈英文衡水体" panose="02000500000000000000" charset="0"/>
              </a:rPr>
              <a:t>开始做某事</a:t>
            </a:r>
          </a:p>
          <a:p>
            <a:pPr>
              <a:lnSpc>
                <a:spcPct val="104000"/>
              </a:lnSpc>
            </a:pPr>
            <a:r>
              <a:rPr lang="en-US" altLang="zh-CN" sz="3200" b="1" dirty="0">
                <a:latin typeface="舒窈英文衡水体" panose="02000500000000000000" charset="0"/>
                <a:ea typeface="华文中宋" panose="02010600040101010101" charset="-122"/>
                <a:cs typeface="舒窈英文衡水体" panose="02000500000000000000" charset="0"/>
              </a:rPr>
              <a:t>2.an orphanage                                      </a:t>
            </a:r>
            <a:r>
              <a:rPr lang="zh-CN" altLang="en-US" sz="3200" b="1" dirty="0">
                <a:latin typeface="舒窈英文衡水体" panose="02000500000000000000" charset="0"/>
                <a:ea typeface="华文中宋" panose="02010600040101010101" charset="-122"/>
                <a:cs typeface="舒窈英文衡水体" panose="02000500000000000000" charset="0"/>
              </a:rPr>
              <a:t>一个</a:t>
            </a:r>
            <a:r>
              <a:rPr lang="en-US" altLang="zh-CN" sz="3200" b="1" dirty="0">
                <a:latin typeface="舒窈英文衡水体" panose="02000500000000000000" charset="0"/>
                <a:ea typeface="华文中宋" panose="02010600040101010101" charset="-122"/>
                <a:cs typeface="舒窈英文衡水体" panose="02000500000000000000" charset="0"/>
              </a:rPr>
              <a:t>孤儿院</a:t>
            </a:r>
          </a:p>
          <a:p>
            <a:pPr>
              <a:lnSpc>
                <a:spcPct val="104000"/>
              </a:lnSpc>
            </a:pPr>
            <a:r>
              <a:rPr lang="en-US" altLang="zh-CN" sz="3200" b="1" dirty="0">
                <a:latin typeface="舒窈英文衡水体" panose="02000500000000000000" charset="0"/>
                <a:ea typeface="华文中宋" panose="02010600040101010101" charset="-122"/>
                <a:cs typeface="舒窈英文衡水体" panose="02000500000000000000" charset="0"/>
              </a:rPr>
              <a:t>3.arrive at our destination                      </a:t>
            </a:r>
            <a:r>
              <a:rPr lang="zh-CN" altLang="en-US" sz="3200" b="1" dirty="0">
                <a:latin typeface="舒窈英文衡水体" panose="02000500000000000000" charset="0"/>
                <a:ea typeface="华文中宋" panose="02010600040101010101" charset="-122"/>
                <a:cs typeface="舒窈英文衡水体" panose="02000500000000000000" charset="0"/>
              </a:rPr>
              <a:t>到达我们的目的地</a:t>
            </a:r>
          </a:p>
          <a:p>
            <a:pPr>
              <a:lnSpc>
                <a:spcPct val="104000"/>
              </a:lnSpc>
            </a:pPr>
            <a:r>
              <a:rPr lang="en-US" altLang="zh-CN" sz="3200" b="1" dirty="0">
                <a:latin typeface="舒窈英文衡水体" panose="02000500000000000000" charset="0"/>
                <a:ea typeface="华文中宋" panose="02010600040101010101" charset="-122"/>
                <a:cs typeface="舒窈英文衡水体" panose="02000500000000000000" charset="0"/>
              </a:rPr>
              <a:t>4.</a:t>
            </a:r>
            <a:r>
              <a:rPr lang="en-US" altLang="zh-CN" sz="3200" b="1" dirty="0">
                <a:solidFill>
                  <a:srgbClr val="C00000"/>
                </a:solidFill>
                <a:latin typeface="舒窈英文衡水体" panose="02000500000000000000" charset="0"/>
                <a:ea typeface="华文中宋" panose="02010600040101010101" charset="-122"/>
                <a:cs typeface="舒窈英文衡水体" panose="02000500000000000000" charset="0"/>
              </a:rPr>
              <a:t>in</a:t>
            </a:r>
            <a:r>
              <a:rPr lang="en-US" altLang="zh-CN" sz="3200" b="1" dirty="0">
                <a:latin typeface="舒窈英文衡水体" panose="02000500000000000000" charset="0"/>
                <a:ea typeface="华文中宋" panose="02010600040101010101" charset="-122"/>
                <a:cs typeface="舒窈英文衡水体" panose="02000500000000000000" charset="0"/>
              </a:rPr>
              <a:t> such conditions/</a:t>
            </a:r>
            <a:r>
              <a:rPr lang="en-US" altLang="zh-CN" sz="3200" b="1" dirty="0">
                <a:solidFill>
                  <a:srgbClr val="C00000"/>
                </a:solidFill>
                <a:latin typeface="舒窈英文衡水体" panose="02000500000000000000" charset="0"/>
                <a:ea typeface="华文中宋" panose="02010600040101010101" charset="-122"/>
                <a:cs typeface="舒窈英文衡水体" panose="02000500000000000000" charset="0"/>
              </a:rPr>
              <a:t>on </a:t>
            </a:r>
            <a:r>
              <a:rPr lang="en-US" altLang="zh-CN" sz="3200" b="1" dirty="0">
                <a:latin typeface="舒窈英文衡水体" panose="02000500000000000000" charset="0"/>
                <a:ea typeface="华文中宋" panose="02010600040101010101" charset="-122"/>
                <a:cs typeface="舒窈英文衡水体" panose="02000500000000000000" charset="0"/>
              </a:rPr>
              <a:t>such occasions </a:t>
            </a:r>
            <a:r>
              <a:rPr lang="zh-CN" altLang="en-US" sz="3200" b="1" dirty="0">
                <a:latin typeface="舒窈英文衡水体" panose="02000500000000000000" charset="0"/>
                <a:ea typeface="华文中宋" panose="02010600040101010101" charset="-122"/>
                <a:cs typeface="舒窈英文衡水体" panose="02000500000000000000" charset="0"/>
              </a:rPr>
              <a:t>在这种情况下</a:t>
            </a:r>
          </a:p>
          <a:p>
            <a:pPr>
              <a:lnSpc>
                <a:spcPct val="104000"/>
              </a:lnSpc>
            </a:pPr>
            <a:r>
              <a:rPr lang="en-US" altLang="zh-CN" sz="3200" b="1" dirty="0">
                <a:latin typeface="舒窈英文衡水体" panose="02000500000000000000" charset="0"/>
                <a:ea typeface="华文中宋" panose="02010600040101010101" charset="-122"/>
                <a:cs typeface="舒窈英文衡水体" panose="02000500000000000000" charset="0"/>
              </a:rPr>
              <a:t>5.generous (</a:t>
            </a:r>
            <a:r>
              <a:rPr lang="zh-CN" altLang="en-US" sz="3200" b="1" dirty="0">
                <a:latin typeface="舒窈英文衡水体" panose="02000500000000000000" charset="0"/>
                <a:ea typeface="华文中宋" panose="02010600040101010101" charset="-122"/>
                <a:cs typeface="舒窈英文衡水体" panose="02000500000000000000" charset="0"/>
              </a:rPr>
              <a:t>慷概的；大量的；丰富的；充足的</a:t>
            </a:r>
            <a:r>
              <a:rPr lang="en-US" altLang="zh-CN" sz="3200" b="1" dirty="0">
                <a:latin typeface="舒窈英文衡水体" panose="02000500000000000000" charset="0"/>
                <a:ea typeface="华文中宋" panose="02010600040101010101" charset="-122"/>
                <a:cs typeface="舒窈英文衡水体" panose="02000500000000000000" charset="0"/>
              </a:rPr>
              <a:t>)-gene</a:t>
            </a:r>
            <a:r>
              <a:rPr lang="en-US" altLang="zh-CN" sz="3200" b="1" dirty="0">
                <a:highlight>
                  <a:srgbClr val="FFFF00"/>
                </a:highlight>
                <a:latin typeface="舒窈英文衡水体" panose="02000500000000000000" charset="0"/>
                <a:ea typeface="华文中宋" panose="02010600040101010101" charset="-122"/>
                <a:cs typeface="舒窈英文衡水体" panose="02000500000000000000" charset="0"/>
              </a:rPr>
              <a:t>rosity</a:t>
            </a:r>
          </a:p>
          <a:p>
            <a:pPr>
              <a:lnSpc>
                <a:spcPct val="104000"/>
              </a:lnSpc>
            </a:pPr>
            <a:r>
              <a:rPr lang="en-US" altLang="zh-CN" sz="3200" b="1" dirty="0">
                <a:latin typeface="舒窈英文衡水体" panose="02000500000000000000" charset="0"/>
                <a:ea typeface="华文中宋" panose="02010600040101010101" charset="-122"/>
                <a:cs typeface="舒窈英文衡水体" panose="02000500000000000000" charset="0"/>
              </a:rPr>
              <a:t>6.enthusiasm-enthusiast-enthusiastic-enthusiastically</a:t>
            </a:r>
          </a:p>
          <a:p>
            <a:pPr>
              <a:lnSpc>
                <a:spcPct val="104000"/>
              </a:lnSpc>
            </a:pPr>
            <a:r>
              <a:rPr lang="en-US" altLang="zh-CN" sz="3200" b="1" dirty="0">
                <a:latin typeface="舒窈英文衡水体" panose="02000500000000000000" charset="0"/>
                <a:ea typeface="华文中宋" panose="02010600040101010101" charset="-122"/>
                <a:cs typeface="舒窈英文衡水体" panose="02000500000000000000" charset="0"/>
              </a:rPr>
              <a:t>7.center-adj. cen</a:t>
            </a:r>
            <a:r>
              <a:rPr lang="en-US" altLang="zh-CN" sz="3200" b="1" dirty="0">
                <a:highlight>
                  <a:srgbClr val="FFFF00"/>
                </a:highlight>
                <a:latin typeface="舒窈英文衡水体" panose="02000500000000000000" charset="0"/>
                <a:ea typeface="华文中宋" panose="02010600040101010101" charset="-122"/>
                <a:cs typeface="舒窈英文衡水体" panose="02000500000000000000" charset="0"/>
              </a:rPr>
              <a:t>tral</a:t>
            </a:r>
            <a:endParaRPr lang="en-US" altLang="zh-CN" sz="3200" b="1" dirty="0">
              <a:latin typeface="舒窈英文衡水体" panose="02000500000000000000" charset="0"/>
              <a:ea typeface="华文中宋" panose="02010600040101010101" charset="-122"/>
              <a:cs typeface="舒窈英文衡水体" panose="02000500000000000000" charset="0"/>
            </a:endParaRPr>
          </a:p>
          <a:p>
            <a:pPr>
              <a:lnSpc>
                <a:spcPct val="104000"/>
              </a:lnSpc>
            </a:pPr>
            <a:r>
              <a:rPr lang="en-US" altLang="zh-CN" sz="3200" b="1" dirty="0">
                <a:latin typeface="舒窈英文衡水体" panose="02000500000000000000" charset="0"/>
                <a:ea typeface="华文中宋" panose="02010600040101010101" charset="-122"/>
                <a:cs typeface="舒窈英文衡水体" panose="02000500000000000000" charset="0"/>
              </a:rPr>
              <a:t>8.</a:t>
            </a:r>
            <a:r>
              <a:rPr lang="en-US" altLang="zh-CN" sz="3200" b="1" dirty="0">
                <a:solidFill>
                  <a:srgbClr val="C00000"/>
                </a:solidFill>
                <a:latin typeface="舒窈英文衡水体" panose="02000500000000000000" charset="0"/>
                <a:ea typeface="华文中宋" panose="02010600040101010101" charset="-122"/>
                <a:cs typeface="舒窈英文衡水体" panose="02000500000000000000" charset="0"/>
              </a:rPr>
              <a:t>dry bone</a:t>
            </a:r>
            <a:r>
              <a:rPr lang="en-US" altLang="zh-CN" sz="3200" b="1" dirty="0">
                <a:latin typeface="舒窈英文衡水体" panose="02000500000000000000" charset="0"/>
                <a:ea typeface="华文中宋" panose="02010600040101010101" charset="-122"/>
                <a:cs typeface="舒窈英文衡水体" panose="02000500000000000000" charset="0"/>
              </a:rPr>
              <a:t>              </a:t>
            </a:r>
            <a:r>
              <a:rPr lang="zh-CN" altLang="en-US" sz="3200" b="1" dirty="0">
                <a:latin typeface="舒窈英文衡水体" panose="02000500000000000000" charset="0"/>
                <a:ea typeface="华文中宋" panose="02010600040101010101" charset="-122"/>
                <a:cs typeface="舒窈英文衡水体" panose="02000500000000000000" charset="0"/>
              </a:rPr>
              <a:t>干的骨头</a:t>
            </a:r>
            <a:r>
              <a:rPr lang="en-US" altLang="zh-CN" sz="3200" b="1" dirty="0">
                <a:latin typeface="舒窈英文衡水体" panose="02000500000000000000" charset="0"/>
                <a:ea typeface="华文中宋" panose="02010600040101010101" charset="-122"/>
                <a:cs typeface="舒窈英文衡水体" panose="02000500000000000000" charset="0"/>
              </a:rPr>
              <a:t> </a:t>
            </a:r>
          </a:p>
          <a:p>
            <a:pPr>
              <a:lnSpc>
                <a:spcPct val="104000"/>
              </a:lnSpc>
            </a:pPr>
            <a:r>
              <a:rPr lang="en-US" altLang="zh-CN" sz="3200" b="1" dirty="0">
                <a:latin typeface="舒窈英文衡水体" panose="02000500000000000000" charset="0"/>
                <a:ea typeface="华文中宋" panose="02010600040101010101" charset="-122"/>
                <a:cs typeface="舒窈英文衡水体" panose="02000500000000000000" charset="0"/>
              </a:rPr>
              <a:t>  </a:t>
            </a:r>
            <a:r>
              <a:rPr lang="en-US" altLang="zh-CN" sz="3200" b="1" dirty="0">
                <a:solidFill>
                  <a:srgbClr val="C00000"/>
                </a:solidFill>
                <a:latin typeface="舒窈英文衡水体" panose="02000500000000000000" charset="0"/>
                <a:ea typeface="华文中宋" panose="02010600040101010101" charset="-122"/>
                <a:cs typeface="舒窈英文衡水体" panose="02000500000000000000" charset="0"/>
              </a:rPr>
              <a:t>bone dry</a:t>
            </a:r>
            <a:r>
              <a:rPr lang="en-US" altLang="zh-CN" sz="3200" b="1" dirty="0">
                <a:latin typeface="舒窈英文衡水体" panose="02000500000000000000" charset="0"/>
                <a:ea typeface="华文中宋" panose="02010600040101010101" charset="-122"/>
                <a:cs typeface="舒窈英文衡水体" panose="02000500000000000000" charset="0"/>
              </a:rPr>
              <a:t>               </a:t>
            </a:r>
            <a:r>
              <a:rPr lang="zh-CN" altLang="en-US" sz="3200" b="1" dirty="0">
                <a:latin typeface="舒窈英文衡水体" panose="02000500000000000000" charset="0"/>
                <a:ea typeface="华文中宋" panose="02010600040101010101" charset="-122"/>
                <a:cs typeface="舒窈英文衡水体" panose="02000500000000000000" charset="0"/>
              </a:rPr>
              <a:t>十分干燥的</a:t>
            </a:r>
          </a:p>
          <a:p>
            <a:pPr>
              <a:lnSpc>
                <a:spcPct val="104000"/>
              </a:lnSpc>
            </a:pPr>
            <a:r>
              <a:rPr lang="en-US" altLang="zh-CN" sz="3200" b="1" dirty="0">
                <a:latin typeface="舒窈英文衡水体" panose="02000500000000000000" charset="0"/>
                <a:ea typeface="华文中宋" panose="02010600040101010101" charset="-122"/>
                <a:cs typeface="舒窈英文衡水体" panose="02000500000000000000" charset="0"/>
              </a:rPr>
              <a:t>9.bare-barely    rare-rarely    mere-merely </a:t>
            </a:r>
          </a:p>
          <a:p>
            <a:pPr>
              <a:lnSpc>
                <a:spcPct val="104000"/>
              </a:lnSpc>
            </a:pPr>
            <a:r>
              <a:rPr lang="en-US" altLang="zh-CN" sz="3200" b="1" dirty="0">
                <a:latin typeface="舒窈英文衡水体" panose="02000500000000000000" charset="0"/>
                <a:ea typeface="华文中宋" panose="02010600040101010101" charset="-122"/>
                <a:cs typeface="舒窈英文衡水体" panose="02000500000000000000" charset="0"/>
              </a:rPr>
              <a:t>  </a:t>
            </a:r>
            <a:r>
              <a:rPr lang="en-US" altLang="zh-CN" sz="3200" b="1" u="sng" dirty="0">
                <a:latin typeface="舒窈英文衡水体" panose="02000500000000000000" charset="0"/>
                <a:ea typeface="华文中宋" panose="02010600040101010101" charset="-122"/>
                <a:cs typeface="舒窈英文衡水体" panose="02000500000000000000" charset="0"/>
              </a:rPr>
              <a:t>(</a:t>
            </a:r>
            <a:r>
              <a:rPr lang="zh-CN" altLang="en-US" sz="3200" b="1" u="sng" dirty="0">
                <a:latin typeface="舒窈英文衡水体" panose="02000500000000000000" charset="0"/>
                <a:ea typeface="华文中宋" panose="02010600040101010101" charset="-122"/>
                <a:cs typeface="舒窈英文衡水体" panose="02000500000000000000" charset="0"/>
              </a:rPr>
              <a:t>查蓝皮字典</a:t>
            </a:r>
            <a:r>
              <a:rPr lang="en-US" altLang="zh-CN" sz="3200" b="1" u="sng" dirty="0">
                <a:latin typeface="舒窈英文衡水体" panose="02000500000000000000" charset="0"/>
                <a:ea typeface="华文中宋" panose="02010600040101010101" charset="-122"/>
                <a:cs typeface="舒窈英文衡水体" panose="02000500000000000000" charset="0"/>
              </a:rPr>
              <a:t>, </a:t>
            </a:r>
            <a:r>
              <a:rPr lang="zh-CN" altLang="en-US" sz="3200" b="1" u="sng" dirty="0">
                <a:latin typeface="舒窈英文衡水体" panose="02000500000000000000" charset="0"/>
                <a:ea typeface="华文中宋" panose="02010600040101010101" charset="-122"/>
                <a:cs typeface="舒窈英文衡水体" panose="02000500000000000000" charset="0"/>
              </a:rPr>
              <a:t>记在笔记本上并牢记每个单词的意思</a:t>
            </a:r>
            <a:r>
              <a:rPr lang="en-US" altLang="zh-CN" sz="3200" b="1" u="sng" dirty="0">
                <a:latin typeface="舒窈英文衡水体" panose="02000500000000000000" charset="0"/>
                <a:ea typeface="华文中宋" panose="02010600040101010101" charset="-122"/>
                <a:cs typeface="舒窈英文衡水体" panose="02000500000000000000"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0"/>
            <a:ext cx="1318260" cy="810260"/>
          </a:xfrm>
          <a:prstGeom prst="rect">
            <a:avLst/>
          </a:prstGeom>
          <a:noFill/>
        </p:spPr>
        <p:txBody>
          <a:bodyPr wrap="square" rtlCol="0">
            <a:noAutofit/>
          </a:bodyPr>
          <a:lstStyle/>
          <a:p>
            <a:r>
              <a:rPr lang="en-US" sz="4000" b="1" dirty="0">
                <a:solidFill>
                  <a:schemeClr val="tx1"/>
                </a:solidFill>
                <a:highlight>
                  <a:srgbClr val="008080"/>
                </a:highlight>
                <a:latin typeface="舒窈英文衡水体" panose="02000500000000000000" charset="0"/>
                <a:cs typeface="舒窈英文衡水体" panose="02000500000000000000" charset="0"/>
              </a:rPr>
              <a:t>C </a:t>
            </a:r>
            <a:r>
              <a:rPr lang="zh-CN" altLang="en-US" sz="4000" b="1" dirty="0">
                <a:solidFill>
                  <a:schemeClr val="tx1"/>
                </a:solidFill>
                <a:highlight>
                  <a:srgbClr val="008080"/>
                </a:highlight>
                <a:latin typeface="舒窈英文衡水体" panose="02000500000000000000" charset="0"/>
                <a:cs typeface="舒窈英文衡水体" panose="02000500000000000000" charset="0"/>
              </a:rPr>
              <a:t>篇</a:t>
            </a:r>
            <a:endParaRPr lang="en-US" altLang="zh-CN" sz="4000" b="1" dirty="0">
              <a:solidFill>
                <a:schemeClr val="tx1"/>
              </a:solidFill>
              <a:highlight>
                <a:srgbClr val="008080"/>
              </a:highlight>
              <a:latin typeface="舒窈英文衡水体" panose="02000500000000000000" charset="0"/>
              <a:cs typeface="舒窈英文衡水体" panose="02000500000000000000" charset="0"/>
            </a:endParaRPr>
          </a:p>
          <a:p>
            <a:endParaRPr lang="en-US" altLang="zh-CN" sz="4000" b="1" dirty="0">
              <a:solidFill>
                <a:schemeClr val="tx1"/>
              </a:solidFill>
              <a:highlight>
                <a:srgbClr val="008080"/>
              </a:highlight>
              <a:latin typeface="舒窈英文衡水体" panose="02000500000000000000" charset="0"/>
              <a:cs typeface="舒窈英文衡水体" panose="02000500000000000000" charset="0"/>
            </a:endParaRPr>
          </a:p>
        </p:txBody>
      </p:sp>
      <p:sp>
        <p:nvSpPr>
          <p:cNvPr id="2" name="文本框 1"/>
          <p:cNvSpPr txBox="1"/>
          <p:nvPr/>
        </p:nvSpPr>
        <p:spPr>
          <a:xfrm>
            <a:off x="1250950" y="0"/>
            <a:ext cx="10802620" cy="1198880"/>
          </a:xfrm>
          <a:prstGeom prst="rect">
            <a:avLst/>
          </a:prstGeom>
          <a:noFill/>
        </p:spPr>
        <p:txBody>
          <a:bodyPr wrap="square" rtlCol="0" anchor="t">
            <a:spAutoFit/>
          </a:bodyPr>
          <a:lstStyle/>
          <a:p>
            <a:r>
              <a:rPr lang="en-US" altLang="zh-CN" sz="2400" b="1" dirty="0">
                <a:latin typeface="华文中宋" panose="02010600040101010101" charset="-122"/>
                <a:ea typeface="华文中宋" panose="02010600040101010101" charset="-122"/>
                <a:cs typeface="舒窈英文衡水体" panose="02000500000000000000" charset="0"/>
              </a:rPr>
              <a:t>     </a:t>
            </a:r>
            <a:r>
              <a:rPr lang="zh-CN" altLang="en-US" sz="2400" b="1" dirty="0">
                <a:latin typeface="华文中宋" panose="02010600040101010101" charset="-122"/>
                <a:ea typeface="华文中宋" panose="02010600040101010101" charset="-122"/>
                <a:cs typeface="舒窈英文衡水体" panose="02000500000000000000" charset="0"/>
              </a:rPr>
              <a:t>说</a:t>
            </a:r>
            <a:r>
              <a:rPr lang="zh-CN" altLang="en-US" sz="2400" b="1" u="sng" dirty="0">
                <a:latin typeface="华文中宋" panose="02010600040101010101" charset="-122"/>
                <a:ea typeface="华文中宋" panose="02010600040101010101" charset="-122"/>
                <a:cs typeface="舒窈英文衡水体" panose="02000500000000000000" charset="0"/>
              </a:rPr>
              <a:t>明文</a:t>
            </a:r>
            <a:r>
              <a:rPr lang="en-US" altLang="zh-CN" sz="2400" b="1" dirty="0">
                <a:latin typeface="华文中宋" panose="02010600040101010101" charset="-122"/>
                <a:ea typeface="华文中宋" panose="02010600040101010101" charset="-122"/>
                <a:cs typeface="舒窈英文衡水体" panose="02000500000000000000" charset="0"/>
              </a:rPr>
              <a:t> </a:t>
            </a:r>
            <a:r>
              <a:rPr lang="zh-CN" altLang="en-US" sz="2400" b="1" dirty="0">
                <a:latin typeface="华文中宋" panose="02010600040101010101" charset="-122"/>
                <a:ea typeface="华文中宋" panose="02010600040101010101" charset="-122"/>
                <a:cs typeface="舒窈英文衡水体" panose="02000500000000000000" charset="0"/>
              </a:rPr>
              <a:t>近年来,</a:t>
            </a:r>
            <a:r>
              <a:rPr lang="en-US" altLang="zh-CN" sz="2400" b="1" dirty="0">
                <a:latin typeface="华文中宋" panose="02010600040101010101" charset="-122"/>
                <a:ea typeface="华文中宋" panose="02010600040101010101" charset="-122"/>
                <a:cs typeface="舒窈英文衡水体" panose="02000500000000000000" charset="0"/>
              </a:rPr>
              <a:t> </a:t>
            </a:r>
            <a:r>
              <a:rPr lang="zh-CN" altLang="en-US" sz="2400" b="1" dirty="0">
                <a:latin typeface="华文中宋" panose="02010600040101010101" charset="-122"/>
                <a:ea typeface="华文中宋" panose="02010600040101010101" charset="-122"/>
                <a:cs typeface="舒窈英文衡水体" panose="02000500000000000000" charset="0"/>
              </a:rPr>
              <a:t>随着城市和城镇的扩张以及来自汽车、飞机和船只的噪声越来越大,世界变得越来越吵,</a:t>
            </a:r>
            <a:r>
              <a:rPr lang="en-US" altLang="zh-CN" sz="2400" b="1" dirty="0">
                <a:latin typeface="华文中宋" panose="02010600040101010101" charset="-122"/>
                <a:ea typeface="华文中宋" panose="02010600040101010101" charset="-122"/>
                <a:cs typeface="舒窈英文衡水体" panose="02000500000000000000" charset="0"/>
              </a:rPr>
              <a:t> </a:t>
            </a:r>
            <a:r>
              <a:rPr lang="zh-CN" altLang="en-US" sz="2400" b="1" dirty="0">
                <a:latin typeface="华文中宋" panose="02010600040101010101" charset="-122"/>
                <a:ea typeface="华文中宋" panose="02010600040101010101" charset="-122"/>
                <a:cs typeface="舒窈英文衡水体" panose="02000500000000000000" charset="0"/>
              </a:rPr>
              <a:t>所有这些使得大自然中的寂静越来越少,</a:t>
            </a:r>
            <a:r>
              <a:rPr lang="en-US" altLang="zh-CN" sz="2400" b="1" dirty="0">
                <a:latin typeface="华文中宋" panose="02010600040101010101" charset="-122"/>
                <a:ea typeface="华文中宋" panose="02010600040101010101" charset="-122"/>
                <a:cs typeface="舒窈英文衡水体" panose="02000500000000000000" charset="0"/>
              </a:rPr>
              <a:t> </a:t>
            </a:r>
            <a:r>
              <a:rPr lang="zh-CN" altLang="en-US" sz="2400" b="1" dirty="0">
                <a:latin typeface="华文中宋" panose="02010600040101010101" charset="-122"/>
                <a:ea typeface="华文中宋" panose="02010600040101010101" charset="-122"/>
                <a:cs typeface="舒窈英文衡水体" panose="02000500000000000000" charset="0"/>
              </a:rPr>
              <a:t>从而带来了一些令人不安的影响</a:t>
            </a:r>
            <a:r>
              <a:rPr lang="en-US" altLang="zh-CN" sz="2400" b="1" dirty="0">
                <a:latin typeface="华文中宋" panose="02010600040101010101" charset="-122"/>
                <a:ea typeface="华文中宋" panose="02010600040101010101" charset="-122"/>
                <a:cs typeface="舒窈英文衡水体" panose="02000500000000000000" charset="0"/>
              </a:rPr>
              <a:t>, </a:t>
            </a:r>
            <a:r>
              <a:rPr lang="zh-CN" altLang="en-US" sz="2400" b="1" dirty="0">
                <a:latin typeface="华文中宋" panose="02010600040101010101" charset="-122"/>
                <a:ea typeface="华文中宋" panose="02010600040101010101" charset="-122"/>
                <a:cs typeface="舒窈英文衡水体" panose="02000500000000000000" charset="0"/>
              </a:rPr>
              <a:t>因为噪声污染影响着人类与动物的健康。</a:t>
            </a:r>
          </a:p>
        </p:txBody>
      </p:sp>
      <p:sp>
        <p:nvSpPr>
          <p:cNvPr id="3" name="文本框 2"/>
          <p:cNvSpPr txBox="1"/>
          <p:nvPr/>
        </p:nvSpPr>
        <p:spPr>
          <a:xfrm>
            <a:off x="0" y="1449070"/>
            <a:ext cx="12119610" cy="1814830"/>
          </a:xfrm>
          <a:prstGeom prst="rect">
            <a:avLst/>
          </a:prstGeom>
          <a:noFill/>
          <a:ln w="76200">
            <a:solidFill>
              <a:schemeClr val="bg1"/>
            </a:solidFill>
          </a:ln>
        </p:spPr>
        <p:txBody>
          <a:bodyPr wrap="square" rtlCol="0" anchor="t">
            <a:spAutoFit/>
          </a:bodyPr>
          <a:lstStyle/>
          <a:p>
            <a:r>
              <a:rPr lang="zh-CN" altLang="en-US" sz="2800" b="1">
                <a:latin typeface="舒窈英文衡水体" panose="02000500000000000000" charset="0"/>
                <a:cs typeface="舒窈英文衡水体" panose="02000500000000000000" charset="0"/>
              </a:rPr>
              <a:t>28.B </a:t>
            </a:r>
            <a:r>
              <a:rPr lang="en-US" altLang="zh-CN" sz="2800" b="1" u="sng">
                <a:latin typeface="舒窈英文衡水体" panose="02000500000000000000" charset="0"/>
                <a:ea typeface="华文中宋" panose="02010600040101010101" charset="-122"/>
                <a:cs typeface="舒窈英文衡水体" panose="02000500000000000000" charset="0"/>
              </a:rPr>
              <a:t>理解词汇 </a:t>
            </a:r>
            <a:r>
              <a:rPr lang="en-US" altLang="zh-CN" sz="2800" b="1">
                <a:latin typeface="舒窈英文衡水体" panose="02000500000000000000" charset="0"/>
                <a:ea typeface="华文中宋" panose="02010600040101010101" charset="-122"/>
                <a:cs typeface="舒窈英文衡水体" panose="02000500000000000000" charset="0"/>
              </a:rPr>
              <a:t>根据第一段中的"The man-made noise canbe heard even in the remote corners of national parks and deep inthe Arctic Ocean"</a:t>
            </a:r>
            <a:r>
              <a:rPr lang="en-US" altLang="zh-CN" sz="2800" b="1">
                <a:highlight>
                  <a:srgbClr val="008080"/>
                </a:highlight>
                <a:latin typeface="舒窈英文衡水体" panose="02000500000000000000" charset="0"/>
                <a:ea typeface="华文中宋" panose="02010600040101010101" charset="-122"/>
                <a:cs typeface="舒窈英文衡水体" panose="02000500000000000000" charset="0"/>
              </a:rPr>
              <a:t>可知即使在国家公园的偏远角落和北冰洋深处,也能听到人为噪声,由此可知,自然的寂静越来越少,故选B</a:t>
            </a:r>
            <a:r>
              <a:rPr lang="en-US" altLang="zh-CN" sz="2800" b="1">
                <a:latin typeface="舒窈英文衡水体" panose="02000500000000000000" charset="0"/>
                <a:ea typeface="华文中宋" panose="02010600040101010101" charset="-122"/>
                <a:cs typeface="舒窈英文衡水体" panose="02000500000000000000" charset="0"/>
              </a:rPr>
              <a:t>。special”特别的”;rare"罕见的";common"常见的”;typical"典型的”。</a:t>
            </a:r>
          </a:p>
        </p:txBody>
      </p:sp>
      <p:sp>
        <p:nvSpPr>
          <p:cNvPr id="5" name="文本框 4"/>
          <p:cNvSpPr txBox="1"/>
          <p:nvPr/>
        </p:nvSpPr>
        <p:spPr>
          <a:xfrm>
            <a:off x="0" y="3768090"/>
            <a:ext cx="9107805" cy="2720340"/>
          </a:xfrm>
          <a:prstGeom prst="rect">
            <a:avLst/>
          </a:prstGeom>
          <a:noFill/>
          <a:ln w="76200">
            <a:solidFill>
              <a:schemeClr val="bg1"/>
            </a:solidFill>
          </a:ln>
        </p:spPr>
        <p:txBody>
          <a:bodyPr wrap="square" rtlCol="0" anchor="t">
            <a:noAutofit/>
          </a:bodyPr>
          <a:lstStyle/>
          <a:p>
            <a:r>
              <a:rPr lang="en-US" altLang="zh-CN" sz="2800" b="1">
                <a:latin typeface="舒窈英文衡水体" panose="02000500000000000000" charset="0"/>
                <a:ea typeface="华文中宋" panose="02010600040101010101" charset="-122"/>
                <a:cs typeface="舒窈英文衡水体" panose="02000500000000000000" charset="0"/>
              </a:rPr>
              <a:t>1.navigation  </a:t>
            </a:r>
            <a:r>
              <a:rPr lang="en-US" altLang="zh-CN" sz="2800" b="1">
                <a:latin typeface="舒窈英文衡水体" panose="02000500000000000000" charset="0"/>
                <a:ea typeface="华文中宋" panose="02010600040101010101" charset="-122"/>
                <a:cs typeface="舒窈英文衡水体" panose="02000500000000000000" charset="0"/>
                <a:sym typeface="+mn-ea"/>
              </a:rPr>
              <a:t>n.</a:t>
            </a:r>
            <a:r>
              <a:rPr lang="zh-CN" altLang="en-US" sz="2800" b="1">
                <a:latin typeface="舒窈英文衡水体" panose="02000500000000000000" charset="0"/>
                <a:ea typeface="华文中宋" panose="02010600040101010101" charset="-122"/>
                <a:cs typeface="舒窈英文衡水体" panose="02000500000000000000" charset="0"/>
              </a:rPr>
              <a:t>导航，航行</a:t>
            </a:r>
          </a:p>
          <a:p>
            <a:r>
              <a:rPr lang="en-US" altLang="zh-CN" sz="2800" b="1">
                <a:latin typeface="舒窈英文衡水体" panose="02000500000000000000" charset="0"/>
                <a:ea typeface="华文中宋" panose="02010600040101010101" charset="-122"/>
                <a:cs typeface="舒窈英文衡水体" panose="02000500000000000000" charset="0"/>
              </a:rPr>
              <a:t>2.organize-organization</a:t>
            </a:r>
          </a:p>
          <a:p>
            <a:r>
              <a:rPr lang="en-US" altLang="zh-CN" sz="2800" b="1">
                <a:latin typeface="舒窈英文衡水体" panose="02000500000000000000" charset="0"/>
                <a:ea typeface="华文中宋" panose="02010600040101010101" charset="-122"/>
                <a:cs typeface="舒窈英文衡水体" panose="02000500000000000000" charset="0"/>
              </a:rPr>
              <a:t>3.identify       vt.鉴定;识别,辨认出,认出;认明;把…看成一样</a:t>
            </a:r>
          </a:p>
          <a:p>
            <a:r>
              <a:rPr lang="en-US" altLang="zh-CN" sz="2800" b="1">
                <a:latin typeface="舒窈英文衡水体" panose="02000500000000000000" charset="0"/>
                <a:ea typeface="华文中宋" panose="02010600040101010101" charset="-122"/>
                <a:cs typeface="舒窈英文衡水体" panose="02000500000000000000" charset="0"/>
              </a:rPr>
              <a:t>                       vi.认同;感同身受</a:t>
            </a:r>
          </a:p>
          <a:p>
            <a:r>
              <a:rPr lang="en-US" altLang="zh-CN" sz="2800" b="1">
                <a:latin typeface="舒窈英文衡水体" panose="02000500000000000000" charset="0"/>
                <a:ea typeface="华文中宋" panose="02010600040101010101" charset="-122"/>
                <a:cs typeface="舒窈英文衡水体" panose="02000500000000000000" charset="0"/>
              </a:rPr>
              <a:t>4.criteria         n.标准;尺度;准则</a:t>
            </a:r>
          </a:p>
          <a:p>
            <a:r>
              <a:rPr lang="en-US" altLang="zh-CN" sz="2800" b="1">
                <a:latin typeface="舒窈英文衡水体" panose="02000500000000000000" charset="0"/>
                <a:ea typeface="华文中宋" panose="02010600040101010101" charset="-122"/>
                <a:cs typeface="舒窈英文衡水体" panose="02000500000000000000" charset="0"/>
              </a:rPr>
              <a:t>5.momentary adj.短暂的;瞬间的;刹那间的;时时刻刻的</a:t>
            </a:r>
          </a:p>
          <a:p>
            <a:endParaRPr lang="en-US" altLang="zh-CN" sz="2800" b="1">
              <a:latin typeface="舒窈英文衡水体" panose="02000500000000000000" charset="0"/>
              <a:ea typeface="华文中宋" panose="02010600040101010101" charset="-122"/>
              <a:cs typeface="舒窈英文衡水体" panose="0200050000000000000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0" y="68580"/>
            <a:ext cx="1195070" cy="842010"/>
          </a:xfrm>
          <a:prstGeom prst="rect">
            <a:avLst/>
          </a:prstGeom>
          <a:noFill/>
        </p:spPr>
        <p:txBody>
          <a:bodyPr wrap="square" rtlCol="0">
            <a:noAutofit/>
          </a:bodyPr>
          <a:lstStyle/>
          <a:p>
            <a:r>
              <a:rPr lang="en-US" sz="4000" b="1" dirty="0">
                <a:highlight>
                  <a:srgbClr val="008080"/>
                </a:highlight>
                <a:latin typeface="舒窈英文衡水体" panose="02000500000000000000" charset="0"/>
                <a:cs typeface="舒窈英文衡水体" panose="02000500000000000000" charset="0"/>
              </a:rPr>
              <a:t>D</a:t>
            </a:r>
            <a:r>
              <a:rPr lang="zh-CN" altLang="en-US" sz="4000" b="1" dirty="0">
                <a:highlight>
                  <a:srgbClr val="008080"/>
                </a:highlight>
                <a:latin typeface="舒窈英文衡水体" panose="02000500000000000000" charset="0"/>
                <a:cs typeface="舒窈英文衡水体" panose="02000500000000000000" charset="0"/>
              </a:rPr>
              <a:t>篇</a:t>
            </a:r>
            <a:endParaRPr lang="en-US" altLang="zh-CN" sz="4000" b="1" dirty="0">
              <a:highlight>
                <a:srgbClr val="008080"/>
              </a:highlight>
              <a:latin typeface="舒窈英文衡水体" panose="02000500000000000000" charset="0"/>
              <a:cs typeface="舒窈英文衡水体" panose="02000500000000000000" charset="0"/>
            </a:endParaRPr>
          </a:p>
          <a:p>
            <a:endParaRPr lang="en-US" altLang="zh-CN" sz="3200" b="1" dirty="0">
              <a:latin typeface="舒窈英文衡水体" panose="02000500000000000000" charset="0"/>
              <a:cs typeface="舒窈英文衡水体" panose="02000500000000000000" charset="0"/>
            </a:endParaRPr>
          </a:p>
        </p:txBody>
      </p:sp>
      <p:sp>
        <p:nvSpPr>
          <p:cNvPr id="2" name="文本框 1"/>
          <p:cNvSpPr txBox="1"/>
          <p:nvPr/>
        </p:nvSpPr>
        <p:spPr>
          <a:xfrm>
            <a:off x="1011555" y="0"/>
            <a:ext cx="11180445" cy="1198880"/>
          </a:xfrm>
          <a:prstGeom prst="rect">
            <a:avLst/>
          </a:prstGeom>
          <a:noFill/>
        </p:spPr>
        <p:txBody>
          <a:bodyPr wrap="square" rtlCol="0" anchor="t">
            <a:spAutoFit/>
          </a:bodyPr>
          <a:lstStyle/>
          <a:p>
            <a:pPr algn="l">
              <a:buClrTx/>
              <a:buSzTx/>
              <a:buFontTx/>
            </a:pPr>
            <a:r>
              <a:rPr lang="en-US" altLang="zh-CN" sz="2400" b="1" dirty="0">
                <a:latin typeface="华文中宋" panose="02010600040101010101" charset="-122"/>
                <a:ea typeface="华文中宋" panose="02010600040101010101" charset="-122"/>
                <a:cs typeface="舒窈英文衡水体" panose="02000500000000000000" charset="0"/>
              </a:rPr>
              <a:t>     </a:t>
            </a:r>
            <a:r>
              <a:rPr lang="en-US" altLang="zh-CN" sz="2400" b="1" u="sng" dirty="0">
                <a:latin typeface="华文中宋" panose="02010600040101010101" charset="-122"/>
                <a:ea typeface="华文中宋" panose="02010600040101010101" charset="-122"/>
                <a:cs typeface="舒窈英文衡水体" panose="02000500000000000000" charset="0"/>
              </a:rPr>
              <a:t>说明文</a:t>
            </a:r>
            <a:r>
              <a:rPr lang="en-US" altLang="zh-CN" sz="2400" b="1" dirty="0">
                <a:latin typeface="华文中宋" panose="02010600040101010101" charset="-122"/>
                <a:ea typeface="华文中宋" panose="02010600040101010101" charset="-122"/>
                <a:cs typeface="舒窈英文衡水体" panose="02000500000000000000" charset="0"/>
              </a:rPr>
              <a:t> 主题语境:人与社会---科技发展---阴影效应发电机</a:t>
            </a:r>
          </a:p>
          <a:p>
            <a:pPr algn="l">
              <a:buClrTx/>
              <a:buSzTx/>
              <a:buFontTx/>
            </a:pPr>
            <a:r>
              <a:rPr lang="en-US" altLang="zh-CN" sz="2400" b="1" dirty="0">
                <a:latin typeface="华文中宋" panose="02010600040101010101" charset="-122"/>
                <a:ea typeface="华文中宋" panose="02010600040101010101" charset="-122"/>
                <a:cs typeface="舒窈英文衡水体" panose="02000500000000000000" charset="0"/>
              </a:rPr>
              <a:t>文章大意:本文主要讲述了一个团队发明了一种新设备,该设备利用光和阴影之间的差异来产生电流,从而为手表或 LED灯等小型电子产品供电</a:t>
            </a:r>
            <a:r>
              <a:rPr lang="en-US" altLang="zh-CN" sz="2400" b="1" dirty="0">
                <a:latin typeface="舒窈英文衡水体" panose="02000500000000000000" charset="0"/>
                <a:ea typeface="华文中宋" panose="02010600040101010101" charset="-122"/>
                <a:cs typeface="舒窈英文衡水体" panose="02000500000000000000" charset="0"/>
              </a:rPr>
              <a:t>(para.1)</a:t>
            </a:r>
            <a:r>
              <a:rPr lang="en-US" altLang="zh-CN" sz="2400" b="1" dirty="0">
                <a:latin typeface="华文中宋" panose="02010600040101010101" charset="-122"/>
                <a:ea typeface="华文中宋" panose="02010600040101010101" charset="-122"/>
                <a:cs typeface="舒窈英文衡水体" panose="02000500000000000000" charset="0"/>
              </a:rPr>
              <a:t>。</a:t>
            </a:r>
          </a:p>
        </p:txBody>
      </p:sp>
      <p:sp>
        <p:nvSpPr>
          <p:cNvPr id="5" name="文本框 4"/>
          <p:cNvSpPr txBox="1"/>
          <p:nvPr/>
        </p:nvSpPr>
        <p:spPr>
          <a:xfrm>
            <a:off x="71120" y="1433830"/>
            <a:ext cx="12192635" cy="2667000"/>
          </a:xfrm>
          <a:prstGeom prst="rect">
            <a:avLst/>
          </a:prstGeom>
          <a:noFill/>
          <a:ln w="76200">
            <a:solidFill>
              <a:schemeClr val="bg1"/>
            </a:solidFill>
          </a:ln>
        </p:spPr>
        <p:txBody>
          <a:bodyPr wrap="square" rtlCol="0" anchor="t">
            <a:noAutofit/>
          </a:bodyPr>
          <a:lstStyle/>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rPr>
              <a:t>35.</a:t>
            </a:r>
            <a:r>
              <a:rPr lang="en-US" altLang="zh-CN" sz="2800" b="1" u="sng">
                <a:latin typeface="舒窈英文衡水体" panose="02000500000000000000" charset="0"/>
                <a:ea typeface="华文中宋" panose="02010600040101010101" charset="-122"/>
                <a:cs typeface="舒窈英文衡水体" panose="02000500000000000000" charset="0"/>
                <a:sym typeface="+mn-ea"/>
              </a:rPr>
              <a:t>理解文章主旨</a:t>
            </a:r>
            <a:r>
              <a:rPr lang="zh-CN" altLang="en-US" sz="2800" b="1">
                <a:latin typeface="舒窈英文衡水体" panose="02000500000000000000" charset="0"/>
                <a:ea typeface="华文中宋" panose="02010600040101010101" charset="-122"/>
                <a:cs typeface="舒窈英文衡水体" panose="02000500000000000000" charset="0"/>
                <a:sym typeface="+mn-ea"/>
              </a:rPr>
              <a:t>。说明文</a:t>
            </a:r>
            <a:r>
              <a:rPr lang="en-US" altLang="zh-CN" sz="2800" b="1">
                <a:latin typeface="舒窈英文衡水体" panose="02000500000000000000" charset="0"/>
                <a:ea typeface="华文中宋" panose="02010600040101010101" charset="-122"/>
                <a:cs typeface="舒窈英文衡水体" panose="02000500000000000000" charset="0"/>
                <a:sym typeface="+mn-ea"/>
              </a:rPr>
              <a:t>---</a:t>
            </a:r>
            <a:r>
              <a:rPr lang="zh-CN" altLang="en-US" sz="2800" b="1">
                <a:latin typeface="舒窈英文衡水体" panose="02000500000000000000" charset="0"/>
                <a:ea typeface="华文中宋" panose="02010600040101010101" charset="-122"/>
                <a:cs typeface="舒窈英文衡水体" panose="02000500000000000000" charset="0"/>
                <a:sym typeface="+mn-ea"/>
              </a:rPr>
              <a:t>文章第一段</a:t>
            </a:r>
            <a:r>
              <a:rPr lang="en-US" altLang="zh-CN" sz="2800" b="1">
                <a:latin typeface="舒窈英文衡水体" panose="02000500000000000000" charset="0"/>
                <a:ea typeface="华文中宋" panose="02010600040101010101" charset="-122"/>
                <a:cs typeface="舒窈英文衡水体" panose="02000500000000000000" charset="0"/>
                <a:sym typeface="+mn-ea"/>
              </a:rPr>
              <a:t>---</a:t>
            </a:r>
            <a:r>
              <a:rPr lang="zh-CN" altLang="en-US" sz="2800" b="1">
                <a:latin typeface="舒窈英文衡水体" panose="02000500000000000000" charset="0"/>
                <a:ea typeface="华文中宋" panose="02010600040101010101" charset="-122"/>
                <a:cs typeface="舒窈英文衡水体" panose="02000500000000000000" charset="0"/>
                <a:sym typeface="+mn-ea"/>
              </a:rPr>
              <a:t>提出说明对象。</a:t>
            </a:r>
          </a:p>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     </a:t>
            </a:r>
            <a:r>
              <a:rPr lang="zh-CN" altLang="en-US" sz="2800" b="1">
                <a:latin typeface="舒窈英文衡水体" panose="02000500000000000000" charset="0"/>
                <a:ea typeface="华文中宋" panose="02010600040101010101" charset="-122"/>
                <a:cs typeface="舒窈英文衡水体" panose="02000500000000000000" charset="0"/>
                <a:sym typeface="+mn-ea"/>
              </a:rPr>
              <a:t>文章结构分析：</a:t>
            </a:r>
            <a:r>
              <a:rPr lang="en-US" altLang="zh-CN" sz="2800" b="1">
                <a:latin typeface="舒窈英文衡水体" panose="02000500000000000000" charset="0"/>
                <a:ea typeface="华文中宋" panose="02010600040101010101" charset="-122"/>
                <a:cs typeface="舒窈英文衡水体" panose="02000500000000000000" charset="0"/>
                <a:sym typeface="+mn-ea"/>
              </a:rPr>
              <a:t>para.1 </a:t>
            </a:r>
            <a:r>
              <a:rPr lang="zh-CN" altLang="en-US" sz="2800" b="1">
                <a:latin typeface="舒窈英文衡水体" panose="02000500000000000000" charset="0"/>
                <a:ea typeface="华文中宋" panose="02010600040101010101" charset="-122"/>
                <a:cs typeface="舒窈英文衡水体" panose="02000500000000000000" charset="0"/>
                <a:sym typeface="+mn-ea"/>
              </a:rPr>
              <a:t>提出说明对象，</a:t>
            </a:r>
            <a:r>
              <a:rPr lang="en-US" altLang="zh-CN" sz="2800" b="1" dirty="0">
                <a:latin typeface="华文中宋" panose="02010600040101010101" charset="-122"/>
                <a:ea typeface="华文中宋" panose="02010600040101010101" charset="-122"/>
                <a:cs typeface="舒窈英文衡水体" panose="02000500000000000000" charset="0"/>
                <a:sym typeface="+mn-ea"/>
              </a:rPr>
              <a:t>一个团队发明了一种新设备,该设备利用光和阴影之间的差异来产生电流</a:t>
            </a:r>
            <a:r>
              <a:rPr lang="zh-CN" altLang="en-US" sz="2800" b="1" dirty="0">
                <a:latin typeface="华文中宋" panose="02010600040101010101" charset="-122"/>
                <a:ea typeface="华文中宋" panose="02010600040101010101" charset="-122"/>
                <a:cs typeface="舒窈英文衡水体" panose="02000500000000000000" charset="0"/>
                <a:sym typeface="+mn-ea"/>
              </a:rPr>
              <a:t>。</a:t>
            </a:r>
          </a:p>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        para.2 该设备的进一步介绍            para.3 该设备的原理</a:t>
            </a:r>
          </a:p>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        para.4 该设备的特点，功能应用   para.5 该设备发电器的优势</a:t>
            </a:r>
          </a:p>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sym typeface="+mn-ea"/>
              </a:rPr>
              <a:t>        para.6 后续研发的内容</a:t>
            </a:r>
          </a:p>
        </p:txBody>
      </p:sp>
      <p:sp>
        <p:nvSpPr>
          <p:cNvPr id="6" name="文本框 5"/>
          <p:cNvSpPr txBox="1"/>
          <p:nvPr/>
        </p:nvSpPr>
        <p:spPr>
          <a:xfrm>
            <a:off x="71120" y="4101465"/>
            <a:ext cx="6024880" cy="2569210"/>
          </a:xfrm>
          <a:prstGeom prst="rect">
            <a:avLst/>
          </a:prstGeom>
          <a:noFill/>
          <a:ln w="76200">
            <a:solidFill>
              <a:schemeClr val="bg1"/>
            </a:solidFill>
          </a:ln>
        </p:spPr>
        <p:txBody>
          <a:bodyPr wrap="square" rtlCol="0" anchor="t">
            <a:noAutofit/>
          </a:bodyPr>
          <a:lstStyle/>
          <a:p>
            <a:pPr algn="l">
              <a:lnSpc>
                <a:spcPct val="100000"/>
              </a:lnSpc>
              <a:buClrTx/>
              <a:buSzTx/>
              <a:buNone/>
            </a:pPr>
            <a:r>
              <a:rPr lang="en-US" altLang="zh-CN" sz="2800" b="1">
                <a:latin typeface="舒窈英文衡水体" panose="02000500000000000000" charset="0"/>
                <a:ea typeface="华文中宋" panose="02010600040101010101" charset="-122"/>
                <a:cs typeface="舒窈英文衡水体" panose="02000500000000000000" charset="0"/>
              </a:rPr>
              <a:t>32.</a:t>
            </a:r>
            <a:r>
              <a:rPr sz="2800" b="1" u="sng">
                <a:latin typeface="舒窈英文衡水体" panose="02000500000000000000" charset="0"/>
                <a:ea typeface="华文中宋" panose="02010600040101010101" charset="-122"/>
                <a:cs typeface="舒窈英文衡水体" panose="02000500000000000000" charset="0"/>
                <a:sym typeface="+mn-ea"/>
              </a:rPr>
              <a:t>理解具体信息</a:t>
            </a:r>
            <a:r>
              <a:rPr lang="zh-CN" sz="2800" b="1">
                <a:latin typeface="舒窈英文衡水体" panose="02000500000000000000" charset="0"/>
                <a:ea typeface="华文中宋" panose="02010600040101010101" charset="-122"/>
                <a:cs typeface="舒窈英文衡水体" panose="02000500000000000000" charset="0"/>
                <a:sym typeface="+mn-ea"/>
              </a:rPr>
              <a:t>。</a:t>
            </a:r>
            <a:r>
              <a:rPr sz="2800" b="1">
                <a:latin typeface="舒窈英文衡水体" panose="02000500000000000000" charset="0"/>
                <a:ea typeface="华文中宋" panose="02010600040101010101" charset="-122"/>
                <a:cs typeface="舒窈英文衡水体" panose="02000500000000000000" charset="0"/>
                <a:sym typeface="+mn-ea"/>
              </a:rPr>
              <a:t>根据第二段中的"They made it by</a:t>
            </a:r>
            <a:r>
              <a:rPr lang="en-US" sz="2800" b="1">
                <a:latin typeface="舒窈英文衡水体" panose="02000500000000000000" charset="0"/>
                <a:ea typeface="华文中宋" panose="02010600040101010101" charset="-122"/>
                <a:cs typeface="舒窈英文衡水体" panose="02000500000000000000" charset="0"/>
                <a:sym typeface="+mn-ea"/>
              </a:rPr>
              <a:t> </a:t>
            </a:r>
            <a:r>
              <a:rPr lang="en-US" sz="2800" b="1">
                <a:highlight>
                  <a:srgbClr val="FFFF00"/>
                </a:highlight>
                <a:latin typeface="舒窈英文衡水体" panose="02000500000000000000" charset="0"/>
                <a:ea typeface="华文中宋" panose="02010600040101010101" charset="-122"/>
                <a:cs typeface="舒窈英文衡水体" panose="02000500000000000000" charset="0"/>
                <a:sym typeface="+mn-ea"/>
              </a:rPr>
              <a:t>c</a:t>
            </a:r>
            <a:r>
              <a:rPr sz="2800" b="1">
                <a:highlight>
                  <a:srgbClr val="FFFF00"/>
                </a:highlight>
                <a:latin typeface="舒窈英文衡水体" panose="02000500000000000000" charset="0"/>
                <a:ea typeface="华文中宋" panose="02010600040101010101" charset="-122"/>
                <a:cs typeface="舒窈英文衡水体" panose="02000500000000000000" charset="0"/>
                <a:sym typeface="+mn-ea"/>
              </a:rPr>
              <a:t>oat</a:t>
            </a:r>
            <a:r>
              <a:rPr sz="2800" b="1">
                <a:latin typeface="舒窈英文衡水体" panose="02000500000000000000" charset="0"/>
                <a:ea typeface="华文中宋" panose="02010600040101010101" charset="-122"/>
                <a:cs typeface="舒窈英文衡水体" panose="02000500000000000000" charset="0"/>
                <a:sym typeface="+mn-ea"/>
              </a:rPr>
              <a:t>ing silicon(硅)with a thin </a:t>
            </a:r>
            <a:r>
              <a:rPr sz="2800" b="1">
                <a:highlight>
                  <a:srgbClr val="FFFF00"/>
                </a:highlight>
                <a:latin typeface="舒窈英文衡水体" panose="02000500000000000000" charset="0"/>
                <a:ea typeface="华文中宋" panose="02010600040101010101" charset="-122"/>
                <a:cs typeface="舒窈英文衡水体" panose="02000500000000000000" charset="0"/>
                <a:sym typeface="+mn-ea"/>
              </a:rPr>
              <a:t>layer</a:t>
            </a:r>
            <a:r>
              <a:rPr sz="2800" b="1">
                <a:latin typeface="舒窈英文衡水体" panose="02000500000000000000" charset="0"/>
                <a:ea typeface="华文中宋" panose="02010600040101010101" charset="-122"/>
                <a:cs typeface="舒窈英文衡水体" panose="02000500000000000000" charset="0"/>
                <a:sym typeface="+mn-ea"/>
              </a:rPr>
              <a:t> of gold"</a:t>
            </a:r>
            <a:r>
              <a:rPr lang="zh-CN" sz="2800" b="1">
                <a:latin typeface="舒窈英文衡水体" panose="02000500000000000000" charset="0"/>
                <a:ea typeface="华文中宋" panose="02010600040101010101" charset="-122"/>
                <a:cs typeface="舒窈英文衡水体" panose="02000500000000000000" charset="0"/>
                <a:sym typeface="+mn-ea"/>
              </a:rPr>
              <a:t>。</a:t>
            </a:r>
          </a:p>
        </p:txBody>
      </p:sp>
      <p:sp>
        <p:nvSpPr>
          <p:cNvPr id="7" name="文本框 6"/>
          <p:cNvSpPr txBox="1"/>
          <p:nvPr/>
        </p:nvSpPr>
        <p:spPr>
          <a:xfrm>
            <a:off x="1724660" y="6148705"/>
            <a:ext cx="4136390" cy="521970"/>
          </a:xfrm>
          <a:prstGeom prst="rect">
            <a:avLst/>
          </a:prstGeom>
          <a:noFill/>
        </p:spPr>
        <p:txBody>
          <a:bodyPr wrap="square" rtlCol="0" anchor="t">
            <a:spAutoFit/>
          </a:bodyPr>
          <a:lstStyle/>
          <a:p>
            <a:pPr algn="l">
              <a:lnSpc>
                <a:spcPct val="100000"/>
              </a:lnSpc>
              <a:buClrTx/>
              <a:buSzTx/>
              <a:buNone/>
            </a:pPr>
            <a:r>
              <a:rPr lang="zh-CN" sz="2800" b="1">
                <a:highlight>
                  <a:srgbClr val="008080"/>
                </a:highlight>
                <a:latin typeface="舒窈英文衡水体" panose="02000500000000000000" charset="0"/>
                <a:ea typeface="华文中宋" panose="02010600040101010101" charset="-122"/>
                <a:cs typeface="舒窈英文衡水体" panose="02000500000000000000" charset="0"/>
                <a:sym typeface="+mn-ea"/>
              </a:rPr>
              <a:t>可知</a:t>
            </a:r>
            <a:r>
              <a:rPr sz="2800" b="1">
                <a:highlight>
                  <a:srgbClr val="008080"/>
                </a:highlight>
                <a:latin typeface="舒窈英文衡水体" panose="02000500000000000000" charset="0"/>
                <a:ea typeface="华文中宋" panose="02010600040101010101" charset="-122"/>
                <a:cs typeface="舒窈英文衡水体" panose="02000500000000000000" charset="0"/>
                <a:sym typeface="+mn-ea"/>
              </a:rPr>
              <a:t>该设备的外层是金。</a:t>
            </a:r>
            <a:endParaRPr lang="zh-CN" altLang="en-US" sz="2800" b="1">
              <a:highlight>
                <a:srgbClr val="008080"/>
              </a:highlight>
              <a:latin typeface="舒窈英文衡水体" panose="02000500000000000000" charset="0"/>
              <a:ea typeface="华文中宋" panose="02010600040101010101" charset="-122"/>
              <a:cs typeface="舒窈英文衡水体" panose="02000500000000000000" charset="0"/>
              <a:sym typeface="+mn-ea"/>
            </a:endParaRPr>
          </a:p>
        </p:txBody>
      </p:sp>
      <p:sp>
        <p:nvSpPr>
          <p:cNvPr id="8" name="文本框 7"/>
          <p:cNvSpPr txBox="1"/>
          <p:nvPr/>
        </p:nvSpPr>
        <p:spPr>
          <a:xfrm>
            <a:off x="71120" y="5431790"/>
            <a:ext cx="6096000" cy="460375"/>
          </a:xfrm>
          <a:prstGeom prst="rect">
            <a:avLst/>
          </a:prstGeom>
          <a:noFill/>
        </p:spPr>
        <p:txBody>
          <a:bodyPr wrap="square" rtlCol="0" anchor="t">
            <a:spAutoFit/>
          </a:bodyPr>
          <a:lstStyle/>
          <a:p>
            <a:r>
              <a:rPr lang="zh-CN" sz="2400" b="1">
                <a:solidFill>
                  <a:srgbClr val="C00000"/>
                </a:solidFill>
                <a:latin typeface="舒窈英文衡水体" panose="02000500000000000000" charset="0"/>
                <a:ea typeface="华文中宋" panose="02010600040101010101" charset="-122"/>
                <a:cs typeface="舒窈英文衡水体" panose="02000500000000000000" charset="0"/>
                <a:sym typeface="+mn-ea"/>
              </a:rPr>
              <a:t>他们通过</a:t>
            </a:r>
            <a:r>
              <a:rPr sz="2400" b="1">
                <a:solidFill>
                  <a:srgbClr val="C00000"/>
                </a:solidFill>
                <a:latin typeface="舒窈英文衡水体" panose="02000500000000000000" charset="0"/>
                <a:ea typeface="华文中宋" panose="02010600040101010101" charset="-122"/>
                <a:cs typeface="舒窈英文衡水体" panose="02000500000000000000" charset="0"/>
                <a:sym typeface="+mn-ea"/>
              </a:rPr>
              <a:t>在硅</a:t>
            </a:r>
            <a:r>
              <a:rPr lang="zh-CN" sz="2400" b="1">
                <a:solidFill>
                  <a:srgbClr val="C00000"/>
                </a:solidFill>
                <a:latin typeface="舒窈英文衡水体" panose="02000500000000000000" charset="0"/>
                <a:ea typeface="华文中宋" panose="02010600040101010101" charset="-122"/>
                <a:cs typeface="舒窈英文衡水体" panose="02000500000000000000" charset="0"/>
                <a:sym typeface="+mn-ea"/>
              </a:rPr>
              <a:t>上</a:t>
            </a:r>
            <a:r>
              <a:rPr sz="2400" b="1">
                <a:solidFill>
                  <a:srgbClr val="C00000"/>
                </a:solidFill>
                <a:latin typeface="舒窈英文衡水体" panose="02000500000000000000" charset="0"/>
                <a:ea typeface="华文中宋" panose="02010600040101010101" charset="-122"/>
                <a:cs typeface="舒窈英文衡水体" panose="02000500000000000000" charset="0"/>
                <a:sym typeface="+mn-ea"/>
              </a:rPr>
              <a:t>涂了一层薄薄的金</a:t>
            </a:r>
            <a:r>
              <a:rPr lang="zh-CN" sz="2400" b="1">
                <a:solidFill>
                  <a:srgbClr val="C00000"/>
                </a:solidFill>
                <a:latin typeface="舒窈英文衡水体" panose="02000500000000000000" charset="0"/>
                <a:ea typeface="华文中宋" panose="02010600040101010101" charset="-122"/>
                <a:cs typeface="舒窈英文衡水体" panose="02000500000000000000" charset="0"/>
                <a:sym typeface="+mn-ea"/>
              </a:rPr>
              <a:t>来制成它。</a:t>
            </a:r>
          </a:p>
        </p:txBody>
      </p:sp>
      <p:pic>
        <p:nvPicPr>
          <p:cNvPr id="3" name="图片 2"/>
          <p:cNvPicPr>
            <a:picLocks noChangeAspect="1"/>
          </p:cNvPicPr>
          <p:nvPr/>
        </p:nvPicPr>
        <p:blipFill>
          <a:blip r:embed="rId2"/>
          <a:stretch>
            <a:fillRect/>
          </a:stretch>
        </p:blipFill>
        <p:spPr>
          <a:xfrm>
            <a:off x="6095365" y="3594735"/>
            <a:ext cx="6169025" cy="3262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5" grpId="1" animBg="1"/>
      <p:bldP spid="6" grpId="0" bldLvl="0" animBg="1"/>
      <p:bldP spid="6" grpId="1" animBg="1"/>
      <p:bldP spid="7" grpId="0"/>
      <p:bldP spid="7" grpId="1"/>
      <p:bldP spid="8" grpId="0"/>
      <p:bldP spid="8"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78d1319b-90f2-459f-8042-ad81e2ff61e7"/>
  <p:tag name="COMMONDATA" val="eyJoZGlkIjoiMmVmOTYyYTNiNzU5ZDZjZmI3NTVkZjBmMjRmZDYxMmU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1700</Words>
  <Application>Microsoft Office PowerPoint</Application>
  <PresentationFormat>宽屏</PresentationFormat>
  <Paragraphs>161</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华文中宋</vt:lpstr>
      <vt:lpstr>新宋体</vt:lpstr>
      <vt:lpstr>舒窈英文衡水体</vt:lpstr>
      <vt:lpstr>Arial</vt:lpstr>
      <vt:lpstr>Calibri</vt:lpstr>
      <vt:lpstr>Calibri Light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3 P</dc:creator>
  <cp:lastModifiedBy>3 P</cp:lastModifiedBy>
  <cp:revision>35</cp:revision>
  <dcterms:created xsi:type="dcterms:W3CDTF">2023-05-10T00:08:00Z</dcterms:created>
  <dcterms:modified xsi:type="dcterms:W3CDTF">2023-05-18T08:07:51Z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870E938C32B14C49A797DAF56BA525E6_12</vt:lpwstr>
  </property>
  <property fmtid="{D5CDD505-2E9C-101B-9397-08002B2CF9AE}" pid="3" name="KSOProductBuildVer">
    <vt:lpwstr>2052-11.1.0.14036</vt:lpwstr>
  </property>
</Properties>
</file>